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23" r:id="rId2"/>
    <p:sldId id="383" r:id="rId3"/>
    <p:sldId id="387" r:id="rId4"/>
    <p:sldId id="388" r:id="rId5"/>
    <p:sldId id="386" r:id="rId6"/>
    <p:sldId id="384" r:id="rId7"/>
    <p:sldId id="390" r:id="rId8"/>
    <p:sldId id="398" r:id="rId9"/>
    <p:sldId id="392" r:id="rId10"/>
    <p:sldId id="402" r:id="rId11"/>
    <p:sldId id="404" r:id="rId12"/>
    <p:sldId id="403" r:id="rId13"/>
    <p:sldId id="382" r:id="rId1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5CFD3"/>
    <a:srgbClr val="82C7CC"/>
    <a:srgbClr val="39858B"/>
    <a:srgbClr val="BBE0E3"/>
    <a:srgbClr val="FF0000"/>
    <a:srgbClr val="800000"/>
    <a:srgbClr val="FF4343"/>
    <a:srgbClr val="FFB9B9"/>
    <a:srgbClr val="FF8F8F"/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24" autoAdjust="0"/>
  </p:normalViewPr>
  <p:slideViewPr>
    <p:cSldViewPr>
      <p:cViewPr varScale="1">
        <p:scale>
          <a:sx n="82" d="100"/>
          <a:sy n="82" d="100"/>
        </p:scale>
        <p:origin x="-14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prasannal\prasanna\research\holocam\detection\sigExp\Fluorescent_lamp_flicke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prasanna\research\holocam\irradiance_nonuniformity\experiment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3"/>
            <c:spPr>
              <a:ln>
                <a:noFill/>
              </a:ln>
            </c:spPr>
          </c:marker>
          <c:xVal>
            <c:numRef>
              <c:f>'05_03_2012 05_...age - Dev1_ai0'!$A$11:$A$219</c:f>
              <c:numCache>
                <c:formatCode>General</c:formatCode>
                <c:ptCount val="209"/>
                <c:pt idx="0">
                  <c:v>0</c:v>
                </c:pt>
                <c:pt idx="1">
                  <c:v>4.0000000000000002E-4</c:v>
                </c:pt>
                <c:pt idx="2">
                  <c:v>8.0000000000000004E-4</c:v>
                </c:pt>
                <c:pt idx="3">
                  <c:v>1.1999999999999999E-3</c:v>
                </c:pt>
                <c:pt idx="4">
                  <c:v>1.6000000000000001E-3</c:v>
                </c:pt>
                <c:pt idx="5">
                  <c:v>2E-3</c:v>
                </c:pt>
                <c:pt idx="6">
                  <c:v>2.3999999999999998E-3</c:v>
                </c:pt>
                <c:pt idx="7">
                  <c:v>2.8E-3</c:v>
                </c:pt>
                <c:pt idx="8">
                  <c:v>3.2000000000000002E-3</c:v>
                </c:pt>
                <c:pt idx="9">
                  <c:v>3.5999999999999999E-3</c:v>
                </c:pt>
                <c:pt idx="10">
                  <c:v>4.0000000000000001E-3</c:v>
                </c:pt>
                <c:pt idx="11">
                  <c:v>4.4000000000000003E-3</c:v>
                </c:pt>
                <c:pt idx="12">
                  <c:v>4.7999999999999996E-3</c:v>
                </c:pt>
                <c:pt idx="13">
                  <c:v>5.1999999999999998E-3</c:v>
                </c:pt>
                <c:pt idx="14">
                  <c:v>5.5999999999999999E-3</c:v>
                </c:pt>
                <c:pt idx="15">
                  <c:v>6.0000000000000001E-3</c:v>
                </c:pt>
                <c:pt idx="16">
                  <c:v>6.4000000000000003E-3</c:v>
                </c:pt>
                <c:pt idx="17">
                  <c:v>6.7999999999999996E-3</c:v>
                </c:pt>
                <c:pt idx="18">
                  <c:v>7.1999999999999998E-3</c:v>
                </c:pt>
                <c:pt idx="19">
                  <c:v>7.6E-3</c:v>
                </c:pt>
                <c:pt idx="20">
                  <c:v>8.0000000000000002E-3</c:v>
                </c:pt>
                <c:pt idx="21">
                  <c:v>8.3999999999999995E-3</c:v>
                </c:pt>
                <c:pt idx="22">
                  <c:v>8.8000000000000005E-3</c:v>
                </c:pt>
                <c:pt idx="23">
                  <c:v>9.1999999999999998E-3</c:v>
                </c:pt>
                <c:pt idx="24">
                  <c:v>9.5999999999999992E-3</c:v>
                </c:pt>
                <c:pt idx="25">
                  <c:v>0.01</c:v>
                </c:pt>
                <c:pt idx="26">
                  <c:v>1.04E-2</c:v>
                </c:pt>
                <c:pt idx="27">
                  <c:v>1.0800000000000001E-2</c:v>
                </c:pt>
                <c:pt idx="28">
                  <c:v>1.12E-2</c:v>
                </c:pt>
                <c:pt idx="29">
                  <c:v>1.1599999999999999E-2</c:v>
                </c:pt>
                <c:pt idx="30">
                  <c:v>1.2E-2</c:v>
                </c:pt>
                <c:pt idx="31">
                  <c:v>1.24E-2</c:v>
                </c:pt>
                <c:pt idx="32">
                  <c:v>1.2800000000000001E-2</c:v>
                </c:pt>
                <c:pt idx="33">
                  <c:v>1.32E-2</c:v>
                </c:pt>
                <c:pt idx="34">
                  <c:v>1.3599999999999999E-2</c:v>
                </c:pt>
                <c:pt idx="35">
                  <c:v>1.4E-2</c:v>
                </c:pt>
                <c:pt idx="36">
                  <c:v>1.44E-2</c:v>
                </c:pt>
                <c:pt idx="37">
                  <c:v>1.4800000000000001E-2</c:v>
                </c:pt>
                <c:pt idx="38">
                  <c:v>1.52E-2</c:v>
                </c:pt>
                <c:pt idx="39">
                  <c:v>1.5599999999999999E-2</c:v>
                </c:pt>
                <c:pt idx="40">
                  <c:v>1.6E-2</c:v>
                </c:pt>
                <c:pt idx="41">
                  <c:v>1.6400000000000001E-2</c:v>
                </c:pt>
                <c:pt idx="42">
                  <c:v>1.6799999999999999E-2</c:v>
                </c:pt>
                <c:pt idx="43">
                  <c:v>1.72E-2</c:v>
                </c:pt>
                <c:pt idx="44">
                  <c:v>1.7600000000000001E-2</c:v>
                </c:pt>
                <c:pt idx="45">
                  <c:v>1.7999999999999999E-2</c:v>
                </c:pt>
                <c:pt idx="46">
                  <c:v>1.84E-2</c:v>
                </c:pt>
                <c:pt idx="47">
                  <c:v>1.8800000000000001E-2</c:v>
                </c:pt>
                <c:pt idx="48">
                  <c:v>1.9199999999999998E-2</c:v>
                </c:pt>
                <c:pt idx="49">
                  <c:v>1.9599999999999999E-2</c:v>
                </c:pt>
                <c:pt idx="50">
                  <c:v>0.02</c:v>
                </c:pt>
                <c:pt idx="51">
                  <c:v>2.0400000000000001E-2</c:v>
                </c:pt>
                <c:pt idx="52">
                  <c:v>2.0799999999999999E-2</c:v>
                </c:pt>
                <c:pt idx="53">
                  <c:v>2.12E-2</c:v>
                </c:pt>
                <c:pt idx="54">
                  <c:v>2.1600000000000001E-2</c:v>
                </c:pt>
                <c:pt idx="55">
                  <c:v>2.1999999999999999E-2</c:v>
                </c:pt>
                <c:pt idx="56">
                  <c:v>2.24E-2</c:v>
                </c:pt>
                <c:pt idx="57">
                  <c:v>2.2800000000000001E-2</c:v>
                </c:pt>
                <c:pt idx="58">
                  <c:v>2.3199999999999998E-2</c:v>
                </c:pt>
                <c:pt idx="59">
                  <c:v>2.3599999999999999E-2</c:v>
                </c:pt>
                <c:pt idx="60">
                  <c:v>2.4E-2</c:v>
                </c:pt>
                <c:pt idx="61">
                  <c:v>2.4400000000000002E-2</c:v>
                </c:pt>
                <c:pt idx="62">
                  <c:v>2.4799999999999999E-2</c:v>
                </c:pt>
                <c:pt idx="63">
                  <c:v>2.52E-2</c:v>
                </c:pt>
                <c:pt idx="64">
                  <c:v>2.5600000000000001E-2</c:v>
                </c:pt>
                <c:pt idx="65">
                  <c:v>2.5999999999999999E-2</c:v>
                </c:pt>
                <c:pt idx="66">
                  <c:v>2.64E-2</c:v>
                </c:pt>
                <c:pt idx="67">
                  <c:v>2.6800000000000001E-2</c:v>
                </c:pt>
                <c:pt idx="68">
                  <c:v>2.7199999999999998E-2</c:v>
                </c:pt>
                <c:pt idx="69">
                  <c:v>2.76E-2</c:v>
                </c:pt>
                <c:pt idx="70">
                  <c:v>2.8000000000000001E-2</c:v>
                </c:pt>
                <c:pt idx="71">
                  <c:v>2.8400000000000002E-2</c:v>
                </c:pt>
                <c:pt idx="72">
                  <c:v>2.8799999999999999E-2</c:v>
                </c:pt>
                <c:pt idx="73">
                  <c:v>2.92E-2</c:v>
                </c:pt>
                <c:pt idx="74">
                  <c:v>2.9600000000000001E-2</c:v>
                </c:pt>
                <c:pt idx="75">
                  <c:v>0.03</c:v>
                </c:pt>
                <c:pt idx="76">
                  <c:v>3.04E-2</c:v>
                </c:pt>
                <c:pt idx="77">
                  <c:v>3.0800000000000001E-2</c:v>
                </c:pt>
                <c:pt idx="78">
                  <c:v>3.1199999999999999E-2</c:v>
                </c:pt>
                <c:pt idx="79">
                  <c:v>3.1600000000000003E-2</c:v>
                </c:pt>
                <c:pt idx="80">
                  <c:v>3.2000000000000001E-2</c:v>
                </c:pt>
                <c:pt idx="81">
                  <c:v>3.2399999999999998E-2</c:v>
                </c:pt>
                <c:pt idx="82">
                  <c:v>3.2800000000000003E-2</c:v>
                </c:pt>
                <c:pt idx="83">
                  <c:v>3.32E-2</c:v>
                </c:pt>
                <c:pt idx="84">
                  <c:v>3.3599999999999998E-2</c:v>
                </c:pt>
                <c:pt idx="85">
                  <c:v>3.4000000000000002E-2</c:v>
                </c:pt>
                <c:pt idx="86">
                  <c:v>3.44E-2</c:v>
                </c:pt>
                <c:pt idx="87">
                  <c:v>3.4799999999999998E-2</c:v>
                </c:pt>
                <c:pt idx="88">
                  <c:v>3.5200000000000002E-2</c:v>
                </c:pt>
                <c:pt idx="89">
                  <c:v>3.56E-2</c:v>
                </c:pt>
                <c:pt idx="90">
                  <c:v>3.5999999999999997E-2</c:v>
                </c:pt>
                <c:pt idx="91">
                  <c:v>3.6400000000000002E-2</c:v>
                </c:pt>
                <c:pt idx="92">
                  <c:v>3.6799999999999999E-2</c:v>
                </c:pt>
                <c:pt idx="93">
                  <c:v>3.7199999999999997E-2</c:v>
                </c:pt>
                <c:pt idx="94">
                  <c:v>3.7600000000000001E-2</c:v>
                </c:pt>
                <c:pt idx="95">
                  <c:v>3.7999999999999999E-2</c:v>
                </c:pt>
                <c:pt idx="96">
                  <c:v>3.8399999999999997E-2</c:v>
                </c:pt>
                <c:pt idx="97">
                  <c:v>3.8800000000000001E-2</c:v>
                </c:pt>
                <c:pt idx="98">
                  <c:v>3.9199999999999999E-2</c:v>
                </c:pt>
                <c:pt idx="99">
                  <c:v>3.9600000000000003E-2</c:v>
                </c:pt>
                <c:pt idx="100">
                  <c:v>0.04</c:v>
                </c:pt>
                <c:pt idx="101">
                  <c:v>4.0399999999999998E-2</c:v>
                </c:pt>
                <c:pt idx="102">
                  <c:v>4.0800000000000003E-2</c:v>
                </c:pt>
                <c:pt idx="103">
                  <c:v>4.1200000000000001E-2</c:v>
                </c:pt>
                <c:pt idx="104">
                  <c:v>4.1599999999999998E-2</c:v>
                </c:pt>
                <c:pt idx="105">
                  <c:v>4.2000000000000003E-2</c:v>
                </c:pt>
                <c:pt idx="106">
                  <c:v>4.24E-2</c:v>
                </c:pt>
                <c:pt idx="107">
                  <c:v>4.2799999999999998E-2</c:v>
                </c:pt>
                <c:pt idx="108">
                  <c:v>4.3200000000000002E-2</c:v>
                </c:pt>
                <c:pt idx="109">
                  <c:v>4.36E-2</c:v>
                </c:pt>
                <c:pt idx="110">
                  <c:v>4.3999999999999997E-2</c:v>
                </c:pt>
                <c:pt idx="111">
                  <c:v>4.4400000000000002E-2</c:v>
                </c:pt>
                <c:pt idx="112">
                  <c:v>4.48E-2</c:v>
                </c:pt>
                <c:pt idx="113">
                  <c:v>4.5199999999999997E-2</c:v>
                </c:pt>
                <c:pt idx="114">
                  <c:v>4.5600000000000002E-2</c:v>
                </c:pt>
                <c:pt idx="115">
                  <c:v>4.5999999999999999E-2</c:v>
                </c:pt>
                <c:pt idx="116">
                  <c:v>4.6399999999999997E-2</c:v>
                </c:pt>
                <c:pt idx="117">
                  <c:v>4.6800000000000001E-2</c:v>
                </c:pt>
                <c:pt idx="118">
                  <c:v>4.7199999999999999E-2</c:v>
                </c:pt>
                <c:pt idx="119">
                  <c:v>4.7600000000000003E-2</c:v>
                </c:pt>
                <c:pt idx="120">
                  <c:v>4.8000000000000001E-2</c:v>
                </c:pt>
                <c:pt idx="121">
                  <c:v>4.8399999999999999E-2</c:v>
                </c:pt>
                <c:pt idx="122">
                  <c:v>4.8800000000000003E-2</c:v>
                </c:pt>
                <c:pt idx="123">
                  <c:v>4.9200000000000001E-2</c:v>
                </c:pt>
                <c:pt idx="124">
                  <c:v>4.9599999999999998E-2</c:v>
                </c:pt>
                <c:pt idx="125">
                  <c:v>0.05</c:v>
                </c:pt>
                <c:pt idx="126">
                  <c:v>5.04E-2</c:v>
                </c:pt>
                <c:pt idx="127">
                  <c:v>5.0799999999999998E-2</c:v>
                </c:pt>
                <c:pt idx="128">
                  <c:v>5.1200000000000002E-2</c:v>
                </c:pt>
                <c:pt idx="129">
                  <c:v>5.16E-2</c:v>
                </c:pt>
                <c:pt idx="130">
                  <c:v>5.1999999999999998E-2</c:v>
                </c:pt>
                <c:pt idx="131">
                  <c:v>5.2400000000000002E-2</c:v>
                </c:pt>
                <c:pt idx="132">
                  <c:v>5.28E-2</c:v>
                </c:pt>
                <c:pt idx="133">
                  <c:v>5.3199999999999997E-2</c:v>
                </c:pt>
                <c:pt idx="134">
                  <c:v>5.3600000000000002E-2</c:v>
                </c:pt>
                <c:pt idx="135">
                  <c:v>5.3999999999999999E-2</c:v>
                </c:pt>
                <c:pt idx="136">
                  <c:v>5.4399999999999997E-2</c:v>
                </c:pt>
                <c:pt idx="137">
                  <c:v>5.4800000000000001E-2</c:v>
                </c:pt>
                <c:pt idx="138">
                  <c:v>5.5199999999999999E-2</c:v>
                </c:pt>
                <c:pt idx="139">
                  <c:v>5.5599999999999997E-2</c:v>
                </c:pt>
                <c:pt idx="140">
                  <c:v>5.6000000000000001E-2</c:v>
                </c:pt>
                <c:pt idx="141">
                  <c:v>5.6399999999999999E-2</c:v>
                </c:pt>
                <c:pt idx="142">
                  <c:v>5.6800000000000003E-2</c:v>
                </c:pt>
                <c:pt idx="143">
                  <c:v>5.7200000000000001E-2</c:v>
                </c:pt>
                <c:pt idx="144">
                  <c:v>5.7599999999999998E-2</c:v>
                </c:pt>
                <c:pt idx="145">
                  <c:v>5.8000000000000003E-2</c:v>
                </c:pt>
                <c:pt idx="146">
                  <c:v>5.8400000000000001E-2</c:v>
                </c:pt>
                <c:pt idx="147">
                  <c:v>5.8799999999999998E-2</c:v>
                </c:pt>
                <c:pt idx="148">
                  <c:v>5.9200000000000003E-2</c:v>
                </c:pt>
                <c:pt idx="149">
                  <c:v>5.96E-2</c:v>
                </c:pt>
                <c:pt idx="150">
                  <c:v>0.06</c:v>
                </c:pt>
                <c:pt idx="151">
                  <c:v>6.0400000000000002E-2</c:v>
                </c:pt>
                <c:pt idx="152">
                  <c:v>6.08E-2</c:v>
                </c:pt>
                <c:pt idx="153">
                  <c:v>6.1199999999999997E-2</c:v>
                </c:pt>
                <c:pt idx="154">
                  <c:v>6.1600000000000002E-2</c:v>
                </c:pt>
                <c:pt idx="155">
                  <c:v>6.2E-2</c:v>
                </c:pt>
                <c:pt idx="156">
                  <c:v>6.2399999999999997E-2</c:v>
                </c:pt>
                <c:pt idx="157">
                  <c:v>6.2799999999999995E-2</c:v>
                </c:pt>
                <c:pt idx="158">
                  <c:v>6.3200000000000006E-2</c:v>
                </c:pt>
                <c:pt idx="159">
                  <c:v>6.3600000000000004E-2</c:v>
                </c:pt>
                <c:pt idx="160">
                  <c:v>6.4000000000000001E-2</c:v>
                </c:pt>
                <c:pt idx="161">
                  <c:v>6.4399999999999999E-2</c:v>
                </c:pt>
                <c:pt idx="162">
                  <c:v>6.4799999999999996E-2</c:v>
                </c:pt>
                <c:pt idx="163">
                  <c:v>6.5199999999999994E-2</c:v>
                </c:pt>
                <c:pt idx="164">
                  <c:v>6.5600000000000006E-2</c:v>
                </c:pt>
                <c:pt idx="165">
                  <c:v>6.6000000000000003E-2</c:v>
                </c:pt>
                <c:pt idx="166">
                  <c:v>6.6400000000000001E-2</c:v>
                </c:pt>
                <c:pt idx="167">
                  <c:v>6.6799999999999998E-2</c:v>
                </c:pt>
                <c:pt idx="168">
                  <c:v>6.7199999999999996E-2</c:v>
                </c:pt>
                <c:pt idx="169">
                  <c:v>6.7599999999999993E-2</c:v>
                </c:pt>
                <c:pt idx="170">
                  <c:v>6.8000000000000005E-2</c:v>
                </c:pt>
                <c:pt idx="171">
                  <c:v>6.8400000000000002E-2</c:v>
                </c:pt>
                <c:pt idx="172">
                  <c:v>6.88E-2</c:v>
                </c:pt>
                <c:pt idx="173">
                  <c:v>6.9199999999999998E-2</c:v>
                </c:pt>
                <c:pt idx="174">
                  <c:v>6.9599999999999995E-2</c:v>
                </c:pt>
                <c:pt idx="175">
                  <c:v>7.0000000000000007E-2</c:v>
                </c:pt>
                <c:pt idx="176">
                  <c:v>7.0400000000000004E-2</c:v>
                </c:pt>
                <c:pt idx="177">
                  <c:v>7.0800000000000002E-2</c:v>
                </c:pt>
                <c:pt idx="178">
                  <c:v>7.1199999999999999E-2</c:v>
                </c:pt>
                <c:pt idx="179">
                  <c:v>7.1599999999999997E-2</c:v>
                </c:pt>
                <c:pt idx="180">
                  <c:v>7.1999999999999995E-2</c:v>
                </c:pt>
                <c:pt idx="181">
                  <c:v>7.2400000000000006E-2</c:v>
                </c:pt>
                <c:pt idx="182">
                  <c:v>7.2800000000000004E-2</c:v>
                </c:pt>
                <c:pt idx="183">
                  <c:v>7.3200000000000001E-2</c:v>
                </c:pt>
                <c:pt idx="184">
                  <c:v>7.3599999999999999E-2</c:v>
                </c:pt>
                <c:pt idx="185">
                  <c:v>7.3999999999999996E-2</c:v>
                </c:pt>
                <c:pt idx="186">
                  <c:v>7.4399999999999994E-2</c:v>
                </c:pt>
                <c:pt idx="187">
                  <c:v>7.4800000000000005E-2</c:v>
                </c:pt>
                <c:pt idx="188">
                  <c:v>7.5200000000000003E-2</c:v>
                </c:pt>
                <c:pt idx="189">
                  <c:v>7.5600000000000001E-2</c:v>
                </c:pt>
                <c:pt idx="190">
                  <c:v>7.5999999999999998E-2</c:v>
                </c:pt>
                <c:pt idx="191">
                  <c:v>7.6399999999999996E-2</c:v>
                </c:pt>
                <c:pt idx="192">
                  <c:v>7.6799999999999993E-2</c:v>
                </c:pt>
                <c:pt idx="193">
                  <c:v>7.7200000000000005E-2</c:v>
                </c:pt>
                <c:pt idx="194">
                  <c:v>7.7600000000000002E-2</c:v>
                </c:pt>
                <c:pt idx="195">
                  <c:v>7.8E-2</c:v>
                </c:pt>
                <c:pt idx="196">
                  <c:v>7.8399999999999997E-2</c:v>
                </c:pt>
                <c:pt idx="197">
                  <c:v>7.8799999999999995E-2</c:v>
                </c:pt>
                <c:pt idx="198">
                  <c:v>7.9200000000000007E-2</c:v>
                </c:pt>
                <c:pt idx="199">
                  <c:v>7.9600000000000004E-2</c:v>
                </c:pt>
                <c:pt idx="200">
                  <c:v>0.08</c:v>
                </c:pt>
                <c:pt idx="201">
                  <c:v>8.0399999999999999E-2</c:v>
                </c:pt>
                <c:pt idx="202">
                  <c:v>8.0799999999999997E-2</c:v>
                </c:pt>
                <c:pt idx="203">
                  <c:v>8.1199999999999994E-2</c:v>
                </c:pt>
                <c:pt idx="204">
                  <c:v>8.1600000000000006E-2</c:v>
                </c:pt>
                <c:pt idx="205">
                  <c:v>8.2000000000000003E-2</c:v>
                </c:pt>
                <c:pt idx="206">
                  <c:v>8.2400000000000001E-2</c:v>
                </c:pt>
                <c:pt idx="207">
                  <c:v>8.2799999999999999E-2</c:v>
                </c:pt>
                <c:pt idx="208">
                  <c:v>8.3199999999999996E-2</c:v>
                </c:pt>
              </c:numCache>
            </c:numRef>
          </c:xVal>
          <c:yVal>
            <c:numRef>
              <c:f>'05_03_2012 05_...age - Dev1_ai0'!$B$11:$B$219</c:f>
              <c:numCache>
                <c:formatCode>General</c:formatCode>
                <c:ptCount val="209"/>
                <c:pt idx="0">
                  <c:v>1.029773</c:v>
                </c:pt>
                <c:pt idx="1">
                  <c:v>0.95847800000000005</c:v>
                </c:pt>
                <c:pt idx="2">
                  <c:v>0.86681299999999994</c:v>
                </c:pt>
                <c:pt idx="3">
                  <c:v>0.84644299999999995</c:v>
                </c:pt>
                <c:pt idx="4">
                  <c:v>0.86681299999999994</c:v>
                </c:pt>
                <c:pt idx="5">
                  <c:v>0.86681299999999994</c:v>
                </c:pt>
                <c:pt idx="6">
                  <c:v>0.83625899999999997</c:v>
                </c:pt>
                <c:pt idx="7">
                  <c:v>0.80570399999999998</c:v>
                </c:pt>
                <c:pt idx="8">
                  <c:v>0.74459399999999998</c:v>
                </c:pt>
                <c:pt idx="9">
                  <c:v>0.66311399999999998</c:v>
                </c:pt>
                <c:pt idx="10">
                  <c:v>0.59182000000000001</c:v>
                </c:pt>
                <c:pt idx="11">
                  <c:v>0.58163500000000001</c:v>
                </c:pt>
                <c:pt idx="12">
                  <c:v>0.63256000000000001</c:v>
                </c:pt>
                <c:pt idx="13">
                  <c:v>0.67329899999999998</c:v>
                </c:pt>
                <c:pt idx="14">
                  <c:v>0.75477899999999998</c:v>
                </c:pt>
                <c:pt idx="15">
                  <c:v>0.84644299999999995</c:v>
                </c:pt>
                <c:pt idx="16">
                  <c:v>0.95847800000000005</c:v>
                </c:pt>
                <c:pt idx="17">
                  <c:v>1.060327</c:v>
                </c:pt>
                <c:pt idx="18">
                  <c:v>1.121437</c:v>
                </c:pt>
                <c:pt idx="19">
                  <c:v>1.1519919999999999</c:v>
                </c:pt>
                <c:pt idx="20">
                  <c:v>1.101067</c:v>
                </c:pt>
                <c:pt idx="21">
                  <c:v>1.029773</c:v>
                </c:pt>
                <c:pt idx="22">
                  <c:v>0.95847800000000005</c:v>
                </c:pt>
                <c:pt idx="23">
                  <c:v>0.87699800000000006</c:v>
                </c:pt>
                <c:pt idx="24">
                  <c:v>0.86681299999999994</c:v>
                </c:pt>
                <c:pt idx="25">
                  <c:v>0.89736800000000005</c:v>
                </c:pt>
                <c:pt idx="26">
                  <c:v>0.87699800000000006</c:v>
                </c:pt>
                <c:pt idx="27">
                  <c:v>0.86681299999999994</c:v>
                </c:pt>
                <c:pt idx="28">
                  <c:v>0.81588899999999998</c:v>
                </c:pt>
                <c:pt idx="29">
                  <c:v>0.75477899999999998</c:v>
                </c:pt>
                <c:pt idx="30">
                  <c:v>0.67329899999999998</c:v>
                </c:pt>
                <c:pt idx="31">
                  <c:v>0.59182000000000001</c:v>
                </c:pt>
                <c:pt idx="32">
                  <c:v>0.60200500000000001</c:v>
                </c:pt>
                <c:pt idx="33">
                  <c:v>0.65292899999999998</c:v>
                </c:pt>
                <c:pt idx="34">
                  <c:v>0.68348399999999998</c:v>
                </c:pt>
                <c:pt idx="35">
                  <c:v>0.76496399999999998</c:v>
                </c:pt>
                <c:pt idx="36">
                  <c:v>0.86681299999999994</c:v>
                </c:pt>
                <c:pt idx="37">
                  <c:v>0.97884800000000005</c:v>
                </c:pt>
                <c:pt idx="38">
                  <c:v>1.0705119999999999</c:v>
                </c:pt>
                <c:pt idx="39">
                  <c:v>1.121437</c:v>
                </c:pt>
                <c:pt idx="40">
                  <c:v>1.121437</c:v>
                </c:pt>
                <c:pt idx="41">
                  <c:v>1.0705119999999999</c:v>
                </c:pt>
                <c:pt idx="42">
                  <c:v>0.99921800000000005</c:v>
                </c:pt>
                <c:pt idx="43">
                  <c:v>0.92792300000000005</c:v>
                </c:pt>
                <c:pt idx="44">
                  <c:v>0.84644299999999995</c:v>
                </c:pt>
                <c:pt idx="45">
                  <c:v>0.84644299999999995</c:v>
                </c:pt>
                <c:pt idx="46">
                  <c:v>0.87699800000000006</c:v>
                </c:pt>
                <c:pt idx="47">
                  <c:v>0.86681299999999994</c:v>
                </c:pt>
                <c:pt idx="48">
                  <c:v>0.83625899999999997</c:v>
                </c:pt>
                <c:pt idx="49">
                  <c:v>0.78533399999999998</c:v>
                </c:pt>
                <c:pt idx="50">
                  <c:v>0.71403899999999998</c:v>
                </c:pt>
                <c:pt idx="51">
                  <c:v>0.63256000000000001</c:v>
                </c:pt>
                <c:pt idx="52">
                  <c:v>0.57145000000000001</c:v>
                </c:pt>
                <c:pt idx="53">
                  <c:v>0.60200500000000001</c:v>
                </c:pt>
                <c:pt idx="54">
                  <c:v>0.65292899999999998</c:v>
                </c:pt>
                <c:pt idx="55">
                  <c:v>0.69366899999999998</c:v>
                </c:pt>
                <c:pt idx="56">
                  <c:v>0.78533399999999998</c:v>
                </c:pt>
                <c:pt idx="57">
                  <c:v>0.88718300000000005</c:v>
                </c:pt>
                <c:pt idx="58">
                  <c:v>0.98903300000000005</c:v>
                </c:pt>
                <c:pt idx="59">
                  <c:v>1.080697</c:v>
                </c:pt>
                <c:pt idx="60">
                  <c:v>1.1316219999999999</c:v>
                </c:pt>
                <c:pt idx="61">
                  <c:v>1.1316219999999999</c:v>
                </c:pt>
                <c:pt idx="62">
                  <c:v>1.080697</c:v>
                </c:pt>
                <c:pt idx="63">
                  <c:v>0.99921800000000005</c:v>
                </c:pt>
                <c:pt idx="64">
                  <c:v>0.92792300000000005</c:v>
                </c:pt>
                <c:pt idx="65">
                  <c:v>0.86681299999999994</c:v>
                </c:pt>
                <c:pt idx="66">
                  <c:v>0.87699800000000006</c:v>
                </c:pt>
                <c:pt idx="67">
                  <c:v>0.89736800000000005</c:v>
                </c:pt>
                <c:pt idx="68">
                  <c:v>0.86681299999999994</c:v>
                </c:pt>
                <c:pt idx="69">
                  <c:v>0.84644299999999995</c:v>
                </c:pt>
                <c:pt idx="70">
                  <c:v>0.79551899999999998</c:v>
                </c:pt>
                <c:pt idx="71">
                  <c:v>0.72422399999999998</c:v>
                </c:pt>
                <c:pt idx="72">
                  <c:v>0.64274500000000001</c:v>
                </c:pt>
                <c:pt idx="73">
                  <c:v>0.58163500000000001</c:v>
                </c:pt>
                <c:pt idx="74">
                  <c:v>0.63256000000000001</c:v>
                </c:pt>
                <c:pt idx="75">
                  <c:v>0.66311399999999998</c:v>
                </c:pt>
                <c:pt idx="76">
                  <c:v>0.71403899999999998</c:v>
                </c:pt>
                <c:pt idx="77">
                  <c:v>0.79551899999999998</c:v>
                </c:pt>
                <c:pt idx="78">
                  <c:v>0.89736800000000005</c:v>
                </c:pt>
                <c:pt idx="79">
                  <c:v>0.99921800000000005</c:v>
                </c:pt>
                <c:pt idx="80">
                  <c:v>1.080697</c:v>
                </c:pt>
                <c:pt idx="81">
                  <c:v>1.121437</c:v>
                </c:pt>
                <c:pt idx="82">
                  <c:v>1.1112519999999999</c:v>
                </c:pt>
                <c:pt idx="83">
                  <c:v>1.0501419999999999</c:v>
                </c:pt>
                <c:pt idx="84">
                  <c:v>0.97884800000000005</c:v>
                </c:pt>
                <c:pt idx="85">
                  <c:v>0.89736800000000005</c:v>
                </c:pt>
                <c:pt idx="86">
                  <c:v>0.84644299999999995</c:v>
                </c:pt>
                <c:pt idx="87">
                  <c:v>0.85662799999999995</c:v>
                </c:pt>
                <c:pt idx="88">
                  <c:v>0.87699800000000006</c:v>
                </c:pt>
                <c:pt idx="89">
                  <c:v>0.86681299999999994</c:v>
                </c:pt>
                <c:pt idx="90">
                  <c:v>0.82607399999999997</c:v>
                </c:pt>
                <c:pt idx="91">
                  <c:v>0.76496399999999998</c:v>
                </c:pt>
                <c:pt idx="92">
                  <c:v>0.69366899999999998</c:v>
                </c:pt>
                <c:pt idx="93">
                  <c:v>0.62237500000000001</c:v>
                </c:pt>
                <c:pt idx="94">
                  <c:v>0.57145000000000001</c:v>
                </c:pt>
                <c:pt idx="95">
                  <c:v>0.62237500000000001</c:v>
                </c:pt>
                <c:pt idx="96">
                  <c:v>0.66311399999999998</c:v>
                </c:pt>
                <c:pt idx="97">
                  <c:v>0.73440899999999998</c:v>
                </c:pt>
                <c:pt idx="98">
                  <c:v>0.81588899999999998</c:v>
                </c:pt>
                <c:pt idx="99">
                  <c:v>0.91773800000000005</c:v>
                </c:pt>
                <c:pt idx="100">
                  <c:v>1.0195879999999999</c:v>
                </c:pt>
                <c:pt idx="101">
                  <c:v>1.1112519999999999</c:v>
                </c:pt>
                <c:pt idx="102">
                  <c:v>1.1519919999999999</c:v>
                </c:pt>
                <c:pt idx="103">
                  <c:v>1.121437</c:v>
                </c:pt>
                <c:pt idx="104">
                  <c:v>1.060327</c:v>
                </c:pt>
                <c:pt idx="105">
                  <c:v>0.97884800000000005</c:v>
                </c:pt>
                <c:pt idx="106">
                  <c:v>0.90755300000000005</c:v>
                </c:pt>
                <c:pt idx="107">
                  <c:v>0.86681299999999994</c:v>
                </c:pt>
                <c:pt idx="108">
                  <c:v>0.87699800000000006</c:v>
                </c:pt>
                <c:pt idx="109">
                  <c:v>0.88718300000000005</c:v>
                </c:pt>
                <c:pt idx="110">
                  <c:v>0.86681299999999994</c:v>
                </c:pt>
                <c:pt idx="111">
                  <c:v>0.83625899999999997</c:v>
                </c:pt>
                <c:pt idx="112">
                  <c:v>0.78533399999999998</c:v>
                </c:pt>
                <c:pt idx="113">
                  <c:v>0.70385399999999998</c:v>
                </c:pt>
                <c:pt idx="114">
                  <c:v>0.61219000000000001</c:v>
                </c:pt>
                <c:pt idx="115">
                  <c:v>0.58163500000000001</c:v>
                </c:pt>
                <c:pt idx="116">
                  <c:v>0.63256000000000001</c:v>
                </c:pt>
                <c:pt idx="117">
                  <c:v>0.66311399999999998</c:v>
                </c:pt>
                <c:pt idx="118">
                  <c:v>0.74459399999999998</c:v>
                </c:pt>
                <c:pt idx="119">
                  <c:v>0.82607399999999997</c:v>
                </c:pt>
                <c:pt idx="120">
                  <c:v>0.93810800000000005</c:v>
                </c:pt>
                <c:pt idx="121">
                  <c:v>1.029773</c:v>
                </c:pt>
                <c:pt idx="122">
                  <c:v>1.1112519999999999</c:v>
                </c:pt>
                <c:pt idx="123">
                  <c:v>1.121437</c:v>
                </c:pt>
                <c:pt idx="124">
                  <c:v>1.0908819999999999</c:v>
                </c:pt>
                <c:pt idx="125">
                  <c:v>1.029773</c:v>
                </c:pt>
                <c:pt idx="126">
                  <c:v>0.94829300000000005</c:v>
                </c:pt>
                <c:pt idx="127">
                  <c:v>0.86681299999999994</c:v>
                </c:pt>
                <c:pt idx="128">
                  <c:v>0.83625899999999997</c:v>
                </c:pt>
                <c:pt idx="129">
                  <c:v>0.86681299999999994</c:v>
                </c:pt>
                <c:pt idx="130">
                  <c:v>0.87699800000000006</c:v>
                </c:pt>
                <c:pt idx="131">
                  <c:v>0.84644299999999995</c:v>
                </c:pt>
                <c:pt idx="132">
                  <c:v>0.80570399999999998</c:v>
                </c:pt>
                <c:pt idx="133">
                  <c:v>0.74459399999999998</c:v>
                </c:pt>
                <c:pt idx="134">
                  <c:v>0.66311399999999998</c:v>
                </c:pt>
                <c:pt idx="135">
                  <c:v>0.58163500000000001</c:v>
                </c:pt>
                <c:pt idx="136">
                  <c:v>0.58163500000000001</c:v>
                </c:pt>
                <c:pt idx="137">
                  <c:v>0.63256000000000001</c:v>
                </c:pt>
                <c:pt idx="138">
                  <c:v>0.67329899999999998</c:v>
                </c:pt>
                <c:pt idx="139">
                  <c:v>0.75477899999999998</c:v>
                </c:pt>
                <c:pt idx="140">
                  <c:v>0.84644299999999995</c:v>
                </c:pt>
                <c:pt idx="141">
                  <c:v>0.95847800000000005</c:v>
                </c:pt>
                <c:pt idx="142">
                  <c:v>1.060327</c:v>
                </c:pt>
                <c:pt idx="143">
                  <c:v>1.121437</c:v>
                </c:pt>
                <c:pt idx="144">
                  <c:v>1.1519919999999999</c:v>
                </c:pt>
                <c:pt idx="145">
                  <c:v>1.101067</c:v>
                </c:pt>
                <c:pt idx="146">
                  <c:v>1.029773</c:v>
                </c:pt>
                <c:pt idx="147">
                  <c:v>0.94829300000000005</c:v>
                </c:pt>
                <c:pt idx="148">
                  <c:v>0.87699800000000006</c:v>
                </c:pt>
                <c:pt idx="149">
                  <c:v>0.86681299999999994</c:v>
                </c:pt>
                <c:pt idx="150">
                  <c:v>0.89736800000000005</c:v>
                </c:pt>
                <c:pt idx="151">
                  <c:v>0.88718300000000005</c:v>
                </c:pt>
                <c:pt idx="152">
                  <c:v>0.86681299999999994</c:v>
                </c:pt>
                <c:pt idx="153">
                  <c:v>0.81588899999999998</c:v>
                </c:pt>
                <c:pt idx="154">
                  <c:v>0.75477899999999998</c:v>
                </c:pt>
                <c:pt idx="155">
                  <c:v>0.67329899999999998</c:v>
                </c:pt>
                <c:pt idx="156">
                  <c:v>0.59182000000000001</c:v>
                </c:pt>
                <c:pt idx="157">
                  <c:v>0.60200500000000001</c:v>
                </c:pt>
                <c:pt idx="158">
                  <c:v>0.65292899999999998</c:v>
                </c:pt>
                <c:pt idx="159">
                  <c:v>0.69366899999999998</c:v>
                </c:pt>
                <c:pt idx="160">
                  <c:v>0.76496399999999998</c:v>
                </c:pt>
                <c:pt idx="161">
                  <c:v>0.85662799999999995</c:v>
                </c:pt>
                <c:pt idx="162">
                  <c:v>0.96866300000000005</c:v>
                </c:pt>
                <c:pt idx="163">
                  <c:v>1.060327</c:v>
                </c:pt>
                <c:pt idx="164">
                  <c:v>1.121437</c:v>
                </c:pt>
                <c:pt idx="165">
                  <c:v>1.121437</c:v>
                </c:pt>
                <c:pt idx="166">
                  <c:v>1.0705119999999999</c:v>
                </c:pt>
                <c:pt idx="167">
                  <c:v>1.0094030000000001</c:v>
                </c:pt>
                <c:pt idx="168">
                  <c:v>0.92792300000000005</c:v>
                </c:pt>
                <c:pt idx="169">
                  <c:v>0.84644299999999995</c:v>
                </c:pt>
                <c:pt idx="170">
                  <c:v>0.84644299999999995</c:v>
                </c:pt>
                <c:pt idx="171">
                  <c:v>0.87699800000000006</c:v>
                </c:pt>
                <c:pt idx="172">
                  <c:v>0.86681299999999994</c:v>
                </c:pt>
                <c:pt idx="173">
                  <c:v>0.82607399999999997</c:v>
                </c:pt>
                <c:pt idx="174">
                  <c:v>0.79551899999999998</c:v>
                </c:pt>
                <c:pt idx="175">
                  <c:v>0.72422399999999998</c:v>
                </c:pt>
                <c:pt idx="176">
                  <c:v>0.64274500000000001</c:v>
                </c:pt>
                <c:pt idx="177">
                  <c:v>0.57145000000000001</c:v>
                </c:pt>
                <c:pt idx="178">
                  <c:v>0.60200500000000001</c:v>
                </c:pt>
                <c:pt idx="179">
                  <c:v>0.65292899999999998</c:v>
                </c:pt>
                <c:pt idx="180">
                  <c:v>0.69366899999999998</c:v>
                </c:pt>
                <c:pt idx="181">
                  <c:v>0.77514899999999998</c:v>
                </c:pt>
                <c:pt idx="182">
                  <c:v>0.87699800000000006</c:v>
                </c:pt>
                <c:pt idx="183">
                  <c:v>0.99921800000000005</c:v>
                </c:pt>
                <c:pt idx="184">
                  <c:v>1.080697</c:v>
                </c:pt>
                <c:pt idx="185">
                  <c:v>1.141807</c:v>
                </c:pt>
                <c:pt idx="186">
                  <c:v>1.1316219999999999</c:v>
                </c:pt>
                <c:pt idx="187">
                  <c:v>1.080697</c:v>
                </c:pt>
                <c:pt idx="188">
                  <c:v>0.99921800000000005</c:v>
                </c:pt>
                <c:pt idx="189">
                  <c:v>0.92792300000000005</c:v>
                </c:pt>
                <c:pt idx="190">
                  <c:v>0.86681299999999994</c:v>
                </c:pt>
                <c:pt idx="191">
                  <c:v>0.86681299999999994</c:v>
                </c:pt>
                <c:pt idx="192">
                  <c:v>0.89736800000000005</c:v>
                </c:pt>
                <c:pt idx="193">
                  <c:v>0.86681299999999994</c:v>
                </c:pt>
                <c:pt idx="194">
                  <c:v>0.84644299999999995</c:v>
                </c:pt>
                <c:pt idx="195">
                  <c:v>0.80570399999999998</c:v>
                </c:pt>
                <c:pt idx="196">
                  <c:v>0.73440899999999998</c:v>
                </c:pt>
                <c:pt idx="197">
                  <c:v>0.64274500000000001</c:v>
                </c:pt>
                <c:pt idx="198">
                  <c:v>0.58163500000000001</c:v>
                </c:pt>
                <c:pt idx="199">
                  <c:v>0.62237500000000001</c:v>
                </c:pt>
                <c:pt idx="200">
                  <c:v>0.65292899999999998</c:v>
                </c:pt>
                <c:pt idx="201">
                  <c:v>0.71403899999999998</c:v>
                </c:pt>
                <c:pt idx="202">
                  <c:v>0.79551899999999998</c:v>
                </c:pt>
                <c:pt idx="203">
                  <c:v>0.89736800000000005</c:v>
                </c:pt>
                <c:pt idx="204">
                  <c:v>1.0094030000000001</c:v>
                </c:pt>
                <c:pt idx="205">
                  <c:v>1.0908819999999999</c:v>
                </c:pt>
                <c:pt idx="206">
                  <c:v>1.121437</c:v>
                </c:pt>
                <c:pt idx="207">
                  <c:v>1.121437</c:v>
                </c:pt>
                <c:pt idx="208">
                  <c:v>1.0501419999999999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59680"/>
        <c:axId val="85234816"/>
      </c:scatterChart>
      <c:valAx>
        <c:axId val="83159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Time (</a:t>
                </a:r>
                <a:r>
                  <a:rPr lang="en-US" b="0" dirty="0" smtClean="0"/>
                  <a:t>s)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5234816"/>
        <c:crosses val="autoZero"/>
        <c:crossBetween val="midCat"/>
      </c:valAx>
      <c:valAx>
        <c:axId val="852348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sz="1600" b="0" dirty="0" smtClean="0">
                    <a:latin typeface="Candara" pitchFamily="34" charset="0"/>
                  </a:rPr>
                  <a:t>DSD output</a:t>
                </a:r>
              </a:p>
              <a:p>
                <a:pPr>
                  <a:defRPr b="0"/>
                </a:pPr>
                <a:r>
                  <a:rPr lang="en-US" sz="1600" b="0" dirty="0" smtClean="0">
                    <a:latin typeface="Candara" pitchFamily="34" charset="0"/>
                  </a:rPr>
                  <a:t> (Volts)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15968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[experiment.xlsx]COSI!$F$4:$F$11</c:f>
              <c:numCache>
                <c:formatCode>General</c:formatCode>
                <c:ptCount val="8"/>
                <c:pt idx="0">
                  <c:v>0.63500000000000001</c:v>
                </c:pt>
                <c:pt idx="1">
                  <c:v>1.27</c:v>
                </c:pt>
                <c:pt idx="2">
                  <c:v>2.54</c:v>
                </c:pt>
                <c:pt idx="3">
                  <c:v>3.81</c:v>
                </c:pt>
                <c:pt idx="4">
                  <c:v>5.08</c:v>
                </c:pt>
                <c:pt idx="5">
                  <c:v>6.35</c:v>
                </c:pt>
                <c:pt idx="6">
                  <c:v>7.62</c:v>
                </c:pt>
                <c:pt idx="7">
                  <c:v>8.89</c:v>
                </c:pt>
              </c:numCache>
            </c:numRef>
          </c:xVal>
          <c:yVal>
            <c:numRef>
              <c:f>[experiment.xlsx]COSI!$G$4:$G$11</c:f>
              <c:numCache>
                <c:formatCode>General</c:formatCode>
                <c:ptCount val="8"/>
                <c:pt idx="0">
                  <c:v>0.10490000000000001</c:v>
                </c:pt>
                <c:pt idx="1">
                  <c:v>0.15880000000000002</c:v>
                </c:pt>
                <c:pt idx="2">
                  <c:v>0.30399999999999999</c:v>
                </c:pt>
                <c:pt idx="3">
                  <c:v>0.45900000000000002</c:v>
                </c:pt>
                <c:pt idx="4">
                  <c:v>0.63400000000000001</c:v>
                </c:pt>
                <c:pt idx="5">
                  <c:v>0.88</c:v>
                </c:pt>
                <c:pt idx="6">
                  <c:v>1.1000000000000001</c:v>
                </c:pt>
                <c:pt idx="7">
                  <c:v>1.2969999999999999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068288"/>
        <c:axId val="89069824"/>
      </c:scatterChart>
      <c:valAx>
        <c:axId val="8906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069824"/>
        <c:crosses val="autoZero"/>
        <c:crossBetween val="midCat"/>
      </c:valAx>
      <c:valAx>
        <c:axId val="89069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0682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-110" charset="0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7A74CF6-5AA8-4A0F-82F0-C0B05F5852B8}" type="datetime1">
              <a:rPr lang="en-US"/>
              <a:pPr>
                <a:defRPr/>
              </a:pPr>
              <a:t>6/25/2012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-110" charset="0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0BCD1B-53F0-4B23-BC06-875099BA7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069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05C35A-E432-45F9-B28B-1C33E6D26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411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ＭＳ Ｐゴシック" pitchFamily="27" charset="-128"/>
        <a:cs typeface="ＭＳ Ｐゴシック" pitchFamily="2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ＭＳ Ｐゴシック" pitchFamily="2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ＭＳ Ｐゴシック" pitchFamily="2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ＭＳ Ｐゴシック" pitchFamily="2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ＭＳ Ｐゴシック" pitchFamily="2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name is Prasanna Pavani.</a:t>
            </a:r>
            <a:r>
              <a:rPr lang="en-US" baseline="0" dirty="0" smtClean="0"/>
              <a:t> I am with Ricoh Innovations in Menlo Park CA. In this talk, I will be introducing HoloCam, which is a target detector that  exploits a new sensing paradigm that we call distribution sensitivity to achieve low-power and high-speed operation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Todo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1. Verify 50cm</a:t>
            </a:r>
            <a:r>
              <a:rPr lang="en-US" baseline="0" dirty="0" smtClean="0"/>
              <a:t>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13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Emphasize constant</a:t>
            </a:r>
            <a:r>
              <a:rPr lang="en-US" baseline="0" dirty="0" smtClean="0"/>
              <a:t> monitoring after first bullet (</a:t>
            </a:r>
            <a:r>
              <a:rPr lang="en-US" dirty="0" smtClean="0"/>
              <a:t>Always on)</a:t>
            </a:r>
            <a:r>
              <a:rPr lang="en-US" baseline="0" dirty="0" smtClean="0"/>
              <a:t>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0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13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Our goal is to design a target detector that  generates a binary output to indicate the presence or absence of a target.  And we’d like the target detector to consume very power, in the order of </a:t>
            </a:r>
            <a:r>
              <a:rPr lang="en-US" baseline="0" dirty="0" err="1" smtClean="0"/>
              <a:t>uW</a:t>
            </a:r>
            <a:r>
              <a:rPr lang="en-US" baseline="0" dirty="0" smtClean="0"/>
              <a:t>, operate at high speeds (at least </a:t>
            </a:r>
            <a:r>
              <a:rPr lang="en-US" baseline="0" dirty="0" err="1" smtClean="0"/>
              <a:t>khz</a:t>
            </a:r>
            <a:r>
              <a:rPr lang="en-US" baseline="0" dirty="0" smtClean="0"/>
              <a:t>),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Need </a:t>
            </a:r>
            <a:r>
              <a:rPr lang="en-US" baseline="0" dirty="0" smtClean="0"/>
              <a:t>for constant monitoring  - Always on (</a:t>
            </a:r>
            <a:r>
              <a:rPr lang="en-US" baseline="0" dirty="0" err="1" smtClean="0"/>
              <a:t>sergey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3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Camera + image</a:t>
            </a:r>
            <a:r>
              <a:rPr lang="en-US" baseline="0" dirty="0" smtClean="0"/>
              <a:t> processing </a:t>
            </a:r>
            <a:r>
              <a:rPr lang="en-US" dirty="0" smtClean="0"/>
              <a:t>consumes power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Optical </a:t>
            </a:r>
            <a:r>
              <a:rPr lang="en-US" dirty="0" err="1" smtClean="0"/>
              <a:t>correlator</a:t>
            </a:r>
            <a:r>
              <a:rPr lang="en-US" dirty="0" smtClean="0"/>
              <a:t>:</a:t>
            </a:r>
            <a:r>
              <a:rPr lang="en-US" baseline="0" dirty="0" smtClean="0"/>
              <a:t> laser, alignment sensitive, needs image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30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Camera + image</a:t>
            </a:r>
            <a:r>
              <a:rPr lang="en-US" baseline="0" dirty="0" smtClean="0"/>
              <a:t> processing </a:t>
            </a:r>
            <a:r>
              <a:rPr lang="en-US" dirty="0" smtClean="0"/>
              <a:t>consumes power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Optical </a:t>
            </a:r>
            <a:r>
              <a:rPr lang="en-US" dirty="0" err="1" smtClean="0"/>
              <a:t>correlator</a:t>
            </a:r>
            <a:r>
              <a:rPr lang="en-US" dirty="0" smtClean="0"/>
              <a:t>:</a:t>
            </a:r>
            <a:r>
              <a:rPr lang="en-US" baseline="0" dirty="0" smtClean="0"/>
              <a:t> laser, alignment sensitive, needs image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3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Ambient Light Detector (for normalizing</a:t>
            </a:r>
            <a:r>
              <a:rPr lang="en-US" baseline="0" dirty="0" smtClean="0"/>
              <a:t> illumination variations)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43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</a:t>
            </a:r>
            <a:r>
              <a:rPr lang="en-US" baseline="0" dirty="0" smtClean="0"/>
              <a:t> one current value at a given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5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56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Lens 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A42F6-ECFA-4604-903E-8AC0B49310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1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5C35A-E432-45F9-B28B-1C33E6D262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324600"/>
            <a:ext cx="14557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76200"/>
            <a:ext cx="4760912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9F1A0-5EC6-4437-B8C3-FD6C8314A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2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EC520-D3DD-4DD3-98EB-0A17D33DB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2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44B71-CCFF-4DAC-8491-E265CA960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4FB50-7C58-4DEE-8237-9241953A4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1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BA0DD-DDD5-427F-8FF9-D8F5472FF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5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2F5D2-9269-42D4-8A3E-FF4898DEF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C906D-E6BA-4D0A-A1A7-4E02F1EA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3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C25E-E383-43F3-AB8D-8597830E9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05C02-35EE-4C5C-8DB2-B8192C9A0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2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C7B14-1854-48F7-82DE-EEA970BC1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6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11/22/2010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690C6-4043-4DEE-BF27-05C0515B1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19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 Confidential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A526034-9D8A-49CD-A951-0B9E2BAD1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1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447800"/>
            <a:ext cx="8766175" cy="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553200"/>
            <a:ext cx="990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"/>
          <a:ea typeface="+mj-ea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" charset="0"/>
          <a:ea typeface="ＭＳ Ｐゴシック" pitchFamily="27" charset="-128"/>
          <a:cs typeface="Gill Sans" pitchFamily="-11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" charset="0"/>
          <a:ea typeface="ＭＳ Ｐゴシック" pitchFamily="27" charset="-128"/>
          <a:cs typeface="Gill Sans" pitchFamily="-11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" charset="0"/>
          <a:ea typeface="ＭＳ Ｐゴシック" pitchFamily="27" charset="-128"/>
          <a:cs typeface="Gill Sans" pitchFamily="-11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" charset="0"/>
          <a:ea typeface="ＭＳ Ｐゴシック" pitchFamily="27" charset="-128"/>
          <a:cs typeface="Gill Sans" pitchFamily="-11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  <a:ea typeface="ＭＳ Ｐゴシック" pitchFamily="27" charset="-128"/>
          <a:cs typeface="ＭＳ Ｐゴシック" pitchFamily="2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  <a:ea typeface="ＭＳ Ｐゴシック" pitchFamily="27" charset="-128"/>
          <a:cs typeface="ＭＳ Ｐゴシック" pitchFamily="2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  <a:ea typeface="ＭＳ Ｐゴシック" pitchFamily="27" charset="-128"/>
          <a:cs typeface="ＭＳ Ｐゴシック" pitchFamily="2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  <a:ea typeface="ＭＳ Ｐゴシック" pitchFamily="27" charset="-128"/>
          <a:cs typeface="ＭＳ Ｐゴシック" pitchFamily="2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Gill Sans"/>
          <a:ea typeface="+mn-ea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Gill Sans"/>
          <a:ea typeface="+mn-ea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ill Sans"/>
          <a:ea typeface="+mn-ea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Gill Sans"/>
          <a:ea typeface="+mn-ea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Gill Sans"/>
          <a:ea typeface="+mn-ea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microsoft.com/office/2007/relationships/media" Target="../media/media2.wmv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video" Target="../media/media1.wmv"/><Relationship Id="rId16" Type="http://schemas.openxmlformats.org/officeDocument/2006/relationships/image" Target="../media/image26.png"/><Relationship Id="rId1" Type="http://schemas.microsoft.com/office/2007/relationships/media" Target="../media/media1.wm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video" Target="../media/media2.wmv"/><Relationship Id="rId9" Type="http://schemas.openxmlformats.org/officeDocument/2006/relationships/image" Target="../media/image24.png"/><Relationship Id="rId1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228600" y="2362200"/>
            <a:ext cx="5486400" cy="1600200"/>
          </a:xfrm>
        </p:spPr>
        <p:txBody>
          <a:bodyPr/>
          <a:lstStyle/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n-US" sz="3800" dirty="0">
                <a:latin typeface="Candara" pitchFamily="34" charset="0"/>
              </a:rPr>
              <a:t>HoloCam: </a:t>
            </a:r>
            <a:r>
              <a:rPr lang="en-US" sz="3800" dirty="0" smtClean="0">
                <a:latin typeface="Candara" pitchFamily="34" charset="0"/>
              </a:rPr>
              <a:t>Low-power </a:t>
            </a:r>
            <a:br>
              <a:rPr lang="en-US" sz="3800" dirty="0" smtClean="0">
                <a:latin typeface="Candara" pitchFamily="34" charset="0"/>
              </a:rPr>
            </a:br>
            <a:r>
              <a:rPr lang="en-US" sz="3800" dirty="0" smtClean="0">
                <a:latin typeface="Candara" pitchFamily="34" charset="0"/>
              </a:rPr>
              <a:t>wide-field </a:t>
            </a:r>
            <a:r>
              <a:rPr lang="en-US" sz="3800" dirty="0">
                <a:latin typeface="Candara" pitchFamily="34" charset="0"/>
              </a:rPr>
              <a:t>incoherent </a:t>
            </a:r>
            <a:r>
              <a:rPr lang="en-US" sz="3800" dirty="0" smtClean="0">
                <a:latin typeface="Candara" pitchFamily="34" charset="0"/>
              </a:rPr>
              <a:t/>
            </a:r>
            <a:br>
              <a:rPr lang="en-US" sz="3800" dirty="0" smtClean="0">
                <a:latin typeface="Candara" pitchFamily="34" charset="0"/>
              </a:rPr>
            </a:br>
            <a:r>
              <a:rPr lang="en-US" sz="3800" dirty="0" smtClean="0">
                <a:latin typeface="Candara" pitchFamily="34" charset="0"/>
              </a:rPr>
              <a:t>target detector</a:t>
            </a:r>
            <a:endParaRPr lang="en-US" sz="3800" dirty="0">
              <a:latin typeface="Candar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81625"/>
            <a:ext cx="8703128" cy="1247775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  <a:defRPr/>
            </a:pPr>
            <a:r>
              <a:rPr lang="en-US" sz="1800" u="sng" dirty="0">
                <a:latin typeface="Candara" pitchFamily="34" charset="0"/>
              </a:rPr>
              <a:t>Prasanna Pavani</a:t>
            </a:r>
            <a:r>
              <a:rPr lang="en-US" sz="1800" dirty="0">
                <a:latin typeface="Candara" pitchFamily="34" charset="0"/>
              </a:rPr>
              <a:t>, Jonathan </a:t>
            </a:r>
            <a:r>
              <a:rPr lang="en-US" sz="1800" dirty="0" smtClean="0">
                <a:latin typeface="Candara" pitchFamily="34" charset="0"/>
              </a:rPr>
              <a:t>Hull</a:t>
            </a:r>
            <a:r>
              <a:rPr lang="en-US" sz="1800" dirty="0">
                <a:latin typeface="Candara" pitchFamily="34" charset="0"/>
              </a:rPr>
              <a:t>, Sergey Chemishkian, Kathrin Berkner, Ken </a:t>
            </a:r>
            <a:r>
              <a:rPr lang="en-US" sz="1800" dirty="0" smtClean="0">
                <a:latin typeface="Candara" pitchFamily="34" charset="0"/>
              </a:rPr>
              <a:t>Gudan</a:t>
            </a:r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6429375"/>
            <a:ext cx="78579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6/24/2012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67497" y="6171426"/>
            <a:ext cx="4038600" cy="6103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Candara" pitchFamily="34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20574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91200"/>
            <a:ext cx="2057400" cy="31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latin typeface="Candara" pitchFamily="34" charset="0"/>
              </a:rPr>
              <a:pPr>
                <a:defRPr/>
              </a:pPr>
              <a:t>10</a:t>
            </a:fld>
            <a:endParaRPr lang="en-US">
              <a:latin typeface="Candar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7630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Results</a:t>
            </a:r>
            <a:r>
              <a:rPr lang="en-US" dirty="0">
                <a:latin typeface="Candara" pitchFamily="34" charset="0"/>
              </a:rPr>
              <a:t>: Distribution Sensitive Detector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487844"/>
              </p:ext>
            </p:extLst>
          </p:nvPr>
        </p:nvGraphicFramePr>
        <p:xfrm>
          <a:off x="4200962" y="5066044"/>
          <a:ext cx="4934571" cy="1634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29472" y="4800600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>
                <a:solidFill>
                  <a:prstClr val="black"/>
                </a:solidFill>
                <a:latin typeface="Candara" pitchFamily="34" charset="0"/>
                <a:ea typeface="ＭＳ Ｐゴシック" pitchFamily="34" charset="-128"/>
                <a:cs typeface="Arial" charset="0"/>
              </a:rPr>
              <a:t>Fluorescent lamp flicker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43400" y="2037085"/>
            <a:ext cx="4343400" cy="2306315"/>
            <a:chOff x="722470" y="2016188"/>
            <a:chExt cx="3090506" cy="2306315"/>
          </a:xfrm>
        </p:grpSpPr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0033860"/>
                </p:ext>
              </p:extLst>
            </p:nvPr>
          </p:nvGraphicFramePr>
          <p:xfrm>
            <a:off x="914400" y="2016188"/>
            <a:ext cx="2895600" cy="20898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1804093" y="3983949"/>
              <a:ext cx="2008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ndara" pitchFamily="34" charset="0"/>
                  <a:cs typeface="Times New Roman" pitchFamily="18" charset="0"/>
                </a:rPr>
                <a:t>Source distance (cm)</a:t>
              </a:r>
              <a:endParaRPr lang="en-US" sz="1600" dirty="0">
                <a:latin typeface="Candara" pitchFamily="34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15168" y="2834698"/>
              <a:ext cx="18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itchFamily="34" charset="0"/>
                  <a:cs typeface="Times New Roman" pitchFamily="18" charset="0"/>
                </a:rPr>
                <a:t>D</a:t>
              </a:r>
              <a:r>
                <a:rPr lang="en-US" sz="1600" dirty="0" smtClean="0">
                  <a:latin typeface="Candara" pitchFamily="34" charset="0"/>
                  <a:cs typeface="Times New Roman" pitchFamily="18" charset="0"/>
                </a:rPr>
                <a:t>SD output (Volts)</a:t>
              </a:r>
              <a:endParaRPr lang="en-US" sz="1600" dirty="0">
                <a:latin typeface="Candara" pitchFamily="34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83904" y="232098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ndara" pitchFamily="34" charset="0"/>
                  <a:cs typeface="Times New Roman" pitchFamily="18" charset="0"/>
                </a:rPr>
                <a:t>Load: 4K</a:t>
              </a:r>
              <a:r>
                <a:rPr lang="el-GR" sz="1600" dirty="0" smtClean="0">
                  <a:latin typeface="Candara" pitchFamily="34" charset="0"/>
                  <a:cs typeface="Times New Roman" pitchFamily="18" charset="0"/>
                </a:rPr>
                <a:t>Ω</a:t>
              </a:r>
              <a:endParaRPr lang="en-US" sz="1600" dirty="0">
                <a:latin typeface="Candara" pitchFamily="34" charset="0"/>
                <a:cs typeface="Times New Roman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3" y="1645553"/>
            <a:ext cx="3433763" cy="290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" b="2638"/>
          <a:stretch/>
        </p:blipFill>
        <p:spPr bwMode="auto">
          <a:xfrm>
            <a:off x="583493" y="1654021"/>
            <a:ext cx="3531307" cy="291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3" y="4724400"/>
            <a:ext cx="3556707" cy="172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2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7724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QR Code </a:t>
            </a:r>
            <a:r>
              <a:rPr lang="en-US" dirty="0" smtClean="0">
                <a:latin typeface="Candara" pitchFamily="34" charset="0"/>
              </a:rPr>
              <a:t>Detection (simulation</a:t>
            </a:r>
            <a:r>
              <a:rPr lang="en-US" dirty="0" smtClean="0">
                <a:latin typeface="Candara" pitchFamily="34" charset="0"/>
              </a:rPr>
              <a:t>)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950" y="5791200"/>
            <a:ext cx="7772400" cy="1524000"/>
          </a:xfrm>
        </p:spPr>
        <p:txBody>
          <a:bodyPr/>
          <a:lstStyle/>
          <a:p>
            <a:r>
              <a:rPr lang="en-US" sz="2000" dirty="0" smtClean="0">
                <a:latin typeface="Candara" pitchFamily="34" charset="0"/>
              </a:rPr>
              <a:t>QR code targets have </a:t>
            </a:r>
            <a:r>
              <a:rPr lang="en-US" sz="2000" i="1" dirty="0" smtClean="0">
                <a:latin typeface="Candara" pitchFamily="34" charset="0"/>
              </a:rPr>
              <a:t>c</a:t>
            </a:r>
            <a:r>
              <a:rPr lang="en-US" sz="2000" dirty="0" smtClean="0">
                <a:latin typeface="Candara" pitchFamily="34" charset="0"/>
              </a:rPr>
              <a:t> values between 0 - 0.15</a:t>
            </a:r>
          </a:p>
          <a:p>
            <a:r>
              <a:rPr lang="en-US" sz="2000" dirty="0" smtClean="0">
                <a:latin typeface="Candara" pitchFamily="34" charset="0"/>
              </a:rPr>
              <a:t>Fisher linear discriminant based classification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solidFill>
                  <a:srgbClr val="000000"/>
                </a:solidFill>
                <a:latin typeface="Candara" pitchFamily="34" charset="0"/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  <a:latin typeface="Candar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 bwMode="auto">
              <a:xfrm>
                <a:off x="533400" y="1628001"/>
                <a:ext cx="7772400" cy="65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Gill Sans"/>
                    <a:ea typeface="+mn-ea"/>
                    <a:cs typeface="Gill San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Gill Sans"/>
                    <a:ea typeface="+mn-ea"/>
                    <a:cs typeface="Gill San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Gill Sans"/>
                    <a:ea typeface="+mn-ea"/>
                    <a:cs typeface="Gill San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Gill Sans"/>
                    <a:ea typeface="+mn-ea"/>
                    <a:cs typeface="Gill San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/>
                    <a:ea typeface="+mn-ea"/>
                    <a:cs typeface="Gill San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2000" dirty="0" smtClean="0">
                    <a:latin typeface="Candara" pitchFamily="34" charset="0"/>
                  </a:rPr>
                  <a:t>Detection model: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/>
                      </a:rPr>
                      <m:t>  </m:t>
                    </m:r>
                    <m:r>
                      <a:rPr lang="en-US" sz="2000" b="0" i="1" smtClean="0">
                        <a:latin typeface="Cambria Math"/>
                      </a:rPr>
                      <m:t>𝑐</m:t>
                    </m:r>
                    <m:r>
                      <a:rPr lang="en-US" sz="2000" b="0" i="1" smtClean="0">
                        <a:latin typeface="Cambria Math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/>
                          </a:rPr>
                          <m:t>1 −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𝑛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000" b="0" i="1" smtClean="0">
                                <a:latin typeface="Cambria Math"/>
                              </a:rPr>
                              <m:t>𝑥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en-US" sz="2000" b="0" i="1" smtClean="0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𝑓</m:t>
                                        </m:r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e>
                    </m:d>
                  </m:oMath>
                </a14:m>
                <a:endParaRPr lang="en-US" sz="2000" dirty="0">
                  <a:latin typeface="Candara" pitchFamily="34" charset="0"/>
                </a:endParaRP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628001"/>
                <a:ext cx="7772400" cy="657999"/>
              </a:xfrm>
              <a:prstGeom prst="rect">
                <a:avLst/>
              </a:prstGeom>
              <a:blipFill rotWithShape="1">
                <a:blip r:embed="rId9"/>
                <a:stretch>
                  <a:fillRect l="-863" t="-71296" b="-759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24544" y="1981200"/>
            <a:ext cx="2528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ndara" pitchFamily="34" charset="0"/>
              </a:rPr>
              <a:t>(Normalized voltage response)</a:t>
            </a:r>
            <a:endParaRPr lang="en-US" sz="1400" dirty="0">
              <a:latin typeface="Candara" pitchFamily="34" charset="0"/>
            </a:endParaRPr>
          </a:p>
        </p:txBody>
      </p:sp>
      <p:pic>
        <p:nvPicPr>
          <p:cNvPr id="23" name="Picture 2" descr="\\prasannal\prasanna\research\m\holocam\fit\intensity_nonuniformity_diff_objects_histogram.bmp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t="5032" r="7673" b="-3075"/>
          <a:stretch/>
        </p:blipFill>
        <p:spPr bwMode="auto">
          <a:xfrm>
            <a:off x="152400" y="2474096"/>
            <a:ext cx="8876479" cy="32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prasanna\research\holocam\QRCode\testMatch\z3_shub_q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93" y="3693296"/>
            <a:ext cx="90560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 bwMode="auto">
          <a:xfrm>
            <a:off x="2442797" y="4626746"/>
            <a:ext cx="0" cy="4143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28" name="Picture 2" descr="C:\prasanna\research\holocam\QRCode\act_obj\z4_IMAG009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28" y="2715888"/>
            <a:ext cx="914400" cy="9144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 bwMode="auto">
          <a:xfrm>
            <a:off x="6934201" y="3677421"/>
            <a:ext cx="304799" cy="13636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30" name="Picture 4" descr="C:\prasanna\research\holocam\QRCode\act_obj\z6_IMAG009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083696"/>
            <a:ext cx="914400" cy="9144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/>
          <p:nvPr/>
        </p:nvCxnSpPr>
        <p:spPr bwMode="auto">
          <a:xfrm>
            <a:off x="4267201" y="4074296"/>
            <a:ext cx="213360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32" name="Picture 5" descr="C:\prasanna\research\holocam\QRCode\act_obj\z7_IMAG009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928" y="3108646"/>
            <a:ext cx="914400" cy="9144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 bwMode="auto">
          <a:xfrm flipH="1">
            <a:off x="7591486" y="4074296"/>
            <a:ext cx="104714" cy="9667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34" name="Picture 6" descr="C:\prasanna\research\holocam\QRCode\act_obj\zz2_IMAG010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6" y="2778896"/>
            <a:ext cx="898525" cy="8985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/>
          <p:cNvCxnSpPr/>
          <p:nvPr/>
        </p:nvCxnSpPr>
        <p:spPr bwMode="auto">
          <a:xfrm>
            <a:off x="5189538" y="3769496"/>
            <a:ext cx="1744663" cy="14287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 rot="16200000">
            <a:off x="-119789" y="3610936"/>
            <a:ext cx="9444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ndara" pitchFamily="34" charset="0"/>
              </a:rPr>
              <a:t>Counts</a:t>
            </a:r>
          </a:p>
        </p:txBody>
      </p:sp>
      <p:pic>
        <p:nvPicPr>
          <p:cNvPr id="37" name="rndQ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>
            <a:lum contrast="24000"/>
          </a:blip>
          <a:srcRect l="13161" r="12813"/>
          <a:stretch/>
        </p:blipFill>
        <p:spPr>
          <a:xfrm>
            <a:off x="1524000" y="2438400"/>
            <a:ext cx="902531" cy="91440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 bwMode="auto">
          <a:xfrm flipH="1">
            <a:off x="1600200" y="3429000"/>
            <a:ext cx="351312" cy="3611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39" name="rndQRNoMarks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7">
            <a:lum contrast="55000"/>
          </a:blip>
          <a:srcRect l="13161" t="1549" r="12813"/>
          <a:stretch/>
        </p:blipFill>
        <p:spPr>
          <a:xfrm>
            <a:off x="5638801" y="2474096"/>
            <a:ext cx="916727" cy="914400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 bwMode="auto">
          <a:xfrm>
            <a:off x="6014244" y="3464696"/>
            <a:ext cx="0" cy="533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84" y="2425375"/>
            <a:ext cx="7424709" cy="35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6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02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02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3" grpId="0" uiExpand="1" build="p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7724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Conclusion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solidFill>
                  <a:srgbClr val="000000"/>
                </a:solidFill>
                <a:latin typeface="Candara" pitchFamily="34" charset="0"/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981200"/>
            <a:ext cx="5334000" cy="4953000"/>
          </a:xfrm>
        </p:spPr>
        <p:txBody>
          <a:bodyPr/>
          <a:lstStyle/>
          <a:p>
            <a:r>
              <a:rPr lang="en-US" dirty="0" smtClean="0">
                <a:latin typeface="Candara" pitchFamily="34" charset="0"/>
              </a:rPr>
              <a:t>HoloCam: new target detector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Target Hologram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Distribution Sensitive Detector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Low-power and high speed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Candara" pitchFamily="34" charset="0"/>
              </a:rPr>
              <a:t>Distribution Sensitive Detection is a new sensing paradigm</a:t>
            </a:r>
            <a:endParaRPr lang="en-US" dirty="0" smtClean="0">
              <a:latin typeface="Candara" pitchFamily="34" charset="0"/>
            </a:endParaRPr>
          </a:p>
          <a:p>
            <a:pPr>
              <a:spcBef>
                <a:spcPts val="1800"/>
              </a:spcBef>
            </a:pPr>
            <a:r>
              <a:rPr lang="en-US" dirty="0" smtClean="0">
                <a:latin typeface="Candara" pitchFamily="34" charset="0"/>
              </a:rPr>
              <a:t>Single element optical processing allows for compact systems</a:t>
            </a:r>
          </a:p>
          <a:p>
            <a:endParaRPr lang="en-US" dirty="0" smtClean="0">
              <a:latin typeface="Candara" pitchFamily="34" charset="0"/>
            </a:endParaRPr>
          </a:p>
          <a:p>
            <a:endParaRPr lang="en-US" dirty="0">
              <a:latin typeface="Candara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10200" y="2286000"/>
            <a:ext cx="3884271" cy="3267909"/>
            <a:chOff x="5410200" y="2286000"/>
            <a:chExt cx="3884271" cy="3267909"/>
          </a:xfrm>
        </p:grpSpPr>
        <p:sp>
          <p:nvSpPr>
            <p:cNvPr id="27" name="Rectangle 26"/>
            <p:cNvSpPr/>
            <p:nvPr/>
          </p:nvSpPr>
          <p:spPr bwMode="auto">
            <a:xfrm>
              <a:off x="7280985" y="3016434"/>
              <a:ext cx="1290828" cy="9974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bevelT h="31750"/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576897" y="3309804"/>
              <a:ext cx="1701546" cy="1173480"/>
            </a:xfrm>
            <a:prstGeom prst="rect">
              <a:avLst/>
            </a:prstGeom>
            <a:pattFill prst="lgConfetti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bevelT h="31750"/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24728" y="2461736"/>
              <a:ext cx="16428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Target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Hologram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82589" y="2286000"/>
              <a:ext cx="21118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Distribution Sensitive Detector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(DSD)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867725" y="4776654"/>
              <a:ext cx="234696" cy="2115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bevelT h="31750"/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64637" y="5030689"/>
              <a:ext cx="1894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Ambient-light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Detector</a:t>
              </a: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8269715" y="3585610"/>
              <a:ext cx="551131" cy="135779"/>
            </a:xfrm>
            <a:custGeom>
              <a:avLst/>
              <a:gdLst>
                <a:gd name="connsiteX0" fmla="*/ 0 w 1177880"/>
                <a:gd name="connsiteY0" fmla="*/ 53039 h 352672"/>
                <a:gd name="connsiteX1" fmla="*/ 423194 w 1177880"/>
                <a:gd name="connsiteY1" fmla="*/ 22811 h 352672"/>
                <a:gd name="connsiteX2" fmla="*/ 906843 w 1177880"/>
                <a:gd name="connsiteY2" fmla="*/ 347763 h 352672"/>
                <a:gd name="connsiteX3" fmla="*/ 1156225 w 1177880"/>
                <a:gd name="connsiteY3" fmla="*/ 219294 h 352672"/>
                <a:gd name="connsiteX4" fmla="*/ 1148668 w 1177880"/>
                <a:gd name="connsiteY4" fmla="*/ 226851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880" h="352672">
                  <a:moveTo>
                    <a:pt x="0" y="53039"/>
                  </a:moveTo>
                  <a:cubicBezTo>
                    <a:pt x="136027" y="13364"/>
                    <a:pt x="272054" y="-26310"/>
                    <a:pt x="423194" y="22811"/>
                  </a:cubicBezTo>
                  <a:cubicBezTo>
                    <a:pt x="574335" y="71932"/>
                    <a:pt x="784671" y="315016"/>
                    <a:pt x="906843" y="347763"/>
                  </a:cubicBezTo>
                  <a:cubicBezTo>
                    <a:pt x="1029015" y="380510"/>
                    <a:pt x="1115921" y="239446"/>
                    <a:pt x="1156225" y="219294"/>
                  </a:cubicBezTo>
                  <a:cubicBezTo>
                    <a:pt x="1196529" y="199142"/>
                    <a:pt x="1172598" y="212996"/>
                    <a:pt x="1148668" y="226851"/>
                  </a:cubicBez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8059854" y="4852453"/>
              <a:ext cx="551131" cy="135779"/>
            </a:xfrm>
            <a:custGeom>
              <a:avLst/>
              <a:gdLst>
                <a:gd name="connsiteX0" fmla="*/ 0 w 1177880"/>
                <a:gd name="connsiteY0" fmla="*/ 53039 h 352672"/>
                <a:gd name="connsiteX1" fmla="*/ 423194 w 1177880"/>
                <a:gd name="connsiteY1" fmla="*/ 22811 h 352672"/>
                <a:gd name="connsiteX2" fmla="*/ 906843 w 1177880"/>
                <a:gd name="connsiteY2" fmla="*/ 347763 h 352672"/>
                <a:gd name="connsiteX3" fmla="*/ 1156225 w 1177880"/>
                <a:gd name="connsiteY3" fmla="*/ 219294 h 352672"/>
                <a:gd name="connsiteX4" fmla="*/ 1148668 w 1177880"/>
                <a:gd name="connsiteY4" fmla="*/ 226851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880" h="352672">
                  <a:moveTo>
                    <a:pt x="0" y="53039"/>
                  </a:moveTo>
                  <a:cubicBezTo>
                    <a:pt x="136027" y="13364"/>
                    <a:pt x="272054" y="-26310"/>
                    <a:pt x="423194" y="22811"/>
                  </a:cubicBezTo>
                  <a:cubicBezTo>
                    <a:pt x="574335" y="71932"/>
                    <a:pt x="784671" y="315016"/>
                    <a:pt x="906843" y="347763"/>
                  </a:cubicBezTo>
                  <a:cubicBezTo>
                    <a:pt x="1029015" y="380510"/>
                    <a:pt x="1115921" y="239446"/>
                    <a:pt x="1156225" y="219294"/>
                  </a:cubicBezTo>
                  <a:cubicBezTo>
                    <a:pt x="1196529" y="199142"/>
                    <a:pt x="1172598" y="212996"/>
                    <a:pt x="1148668" y="226851"/>
                  </a:cubicBez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519065" y="3309510"/>
                  <a:ext cx="6035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ndara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9065" y="3309510"/>
                  <a:ext cx="603562" cy="33855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8385745" y="4604422"/>
                  <a:ext cx="6050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ndara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5745" y="4604422"/>
                  <a:ext cx="605037" cy="3385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5922646" y="3177064"/>
              <a:ext cx="1466960" cy="2146012"/>
              <a:chOff x="4229932" y="2044952"/>
              <a:chExt cx="1905142" cy="2787028"/>
            </a:xfrm>
          </p:grpSpPr>
          <p:cxnSp>
            <p:nvCxnSpPr>
              <p:cNvPr id="43" name="Straight Connector 42"/>
              <p:cNvCxnSpPr/>
              <p:nvPr/>
            </p:nvCxnSpPr>
            <p:spPr bwMode="auto">
              <a:xfrm flipH="1" flipV="1">
                <a:off x="4229932" y="2044952"/>
                <a:ext cx="1905142" cy="93439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 flipV="1">
                <a:off x="5543638" y="2979345"/>
                <a:ext cx="591435" cy="18526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 flipH="1">
                <a:off x="4229932" y="2979343"/>
                <a:ext cx="1905142" cy="55002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 flipH="1">
                <a:off x="5543638" y="2994590"/>
                <a:ext cx="591436" cy="40008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" name="Oval 37"/>
            <p:cNvSpPr/>
            <p:nvPr/>
          </p:nvSpPr>
          <p:spPr bwMode="auto">
            <a:xfrm>
              <a:off x="8053075" y="3832063"/>
              <a:ext cx="117348" cy="11734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FF0000">
                  <a:alpha val="57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scene3d>
              <a:camera prst="isometricLeftDown"/>
              <a:lightRig rig="threePt" dir="t"/>
            </a:scene3d>
            <a:sp3d prstMaterial="metal">
              <a:bevelT h="31750" prst="angle"/>
              <a:bevelB h="63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 bwMode="auto">
            <a:xfrm>
              <a:off x="5426222" y="3558064"/>
              <a:ext cx="2041377" cy="1407846"/>
            </a:xfrm>
            <a:prstGeom prst="rect">
              <a:avLst/>
            </a:prstGeom>
            <a:solidFill>
              <a:schemeClr val="bg1">
                <a:lumMod val="75000"/>
                <a:alpha val="0"/>
              </a:schemeClr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5410200" y="3421225"/>
              <a:ext cx="838199" cy="365439"/>
            </a:xfrm>
            <a:prstGeom prst="ellipse">
              <a:avLst/>
            </a:prstGeom>
            <a:solidFill>
              <a:srgbClr val="FF5B5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andara" pitchFamily="34" charset="0"/>
                  <a:ea typeface="ＭＳ Ｐゴシック" pitchFamily="27" charset="-128"/>
                  <a:cs typeface="ＭＳ Ｐゴシック" pitchFamily="27" charset="-128"/>
                </a:rPr>
                <a:t>Target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ndara" pitchFamily="34" charset="0"/>
                <a:ea typeface="ＭＳ Ｐゴシック" pitchFamily="27" charset="-128"/>
                <a:cs typeface="ＭＳ Ｐゴシック" pitchFamily="2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6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57200" y="6247626"/>
            <a:ext cx="4038600" cy="6103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pic>
        <p:nvPicPr>
          <p:cNvPr id="2052" name="Picture 4" descr="http://www.adlershof.de/uploads/tx_iabaddressdirectory/Ricoh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0"/>
            <a:ext cx="3114675" cy="194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772400" cy="41148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>
                <a:latin typeface="Candara" pitchFamily="34" charset="0"/>
              </a:rPr>
              <a:t>Detect target presence/absence with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Low power (µW)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High speed (KHz)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Wide field (50</a:t>
            </a:r>
            <a:r>
              <a:rPr lang="en-US" sz="2000" dirty="0" smtClean="0">
                <a:latin typeface="Candara" pitchFamily="34" charset="0"/>
                <a:cs typeface="Calibri"/>
              </a:rPr>
              <a:t>˚</a:t>
            </a:r>
            <a:r>
              <a:rPr lang="en-US" sz="2000" dirty="0" smtClean="0">
                <a:latin typeface="Candara" pitchFamily="34" charset="0"/>
              </a:rPr>
              <a:t>)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Compact size (cm</a:t>
            </a:r>
            <a:r>
              <a:rPr lang="en-US" sz="2000" baseline="30000" dirty="0" smtClean="0">
                <a:latin typeface="Candara" pitchFamily="34" charset="0"/>
              </a:rPr>
              <a:t>3</a:t>
            </a:r>
            <a:r>
              <a:rPr lang="en-US" sz="2000" dirty="0" smtClean="0">
                <a:latin typeface="Candara" pitchFamily="34" charset="0"/>
              </a:rPr>
              <a:t>)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Room light</a:t>
            </a:r>
            <a:endParaRPr lang="en-US" baseline="30000" dirty="0" smtClean="0">
              <a:latin typeface="Candara" pitchFamily="34" charset="0"/>
            </a:endParaRPr>
          </a:p>
          <a:p>
            <a:pPr lvl="1">
              <a:spcBef>
                <a:spcPts val="800"/>
              </a:spcBef>
            </a:pPr>
            <a:endParaRPr lang="en-US" baseline="30000" dirty="0" smtClean="0">
              <a:latin typeface="Candara" pitchFamily="34" charset="0"/>
            </a:endParaRPr>
          </a:p>
          <a:p>
            <a:pPr>
              <a:spcBef>
                <a:spcPts val="800"/>
              </a:spcBef>
            </a:pPr>
            <a:r>
              <a:rPr lang="en-US" dirty="0" smtClean="0">
                <a:latin typeface="Candara" pitchFamily="34" charset="0"/>
              </a:rPr>
              <a:t>Applications</a:t>
            </a:r>
          </a:p>
          <a:p>
            <a:pPr lvl="1">
              <a:spcBef>
                <a:spcPts val="800"/>
              </a:spcBef>
              <a:buFont typeface="Courier New" pitchFamily="49" charset="0"/>
              <a:buChar char="o"/>
            </a:pPr>
            <a:r>
              <a:rPr lang="en-US" sz="2000" dirty="0">
                <a:latin typeface="Candara" pitchFamily="34" charset="0"/>
              </a:rPr>
              <a:t>Automotive, Factory Automation, Consumer Electronics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latin typeface="Candara" pitchFamily="34" charset="0"/>
              </a:rPr>
              <a:pPr>
                <a:defRPr/>
              </a:pPr>
              <a:t>2</a:t>
            </a:fld>
            <a:endParaRPr lang="en-US">
              <a:latin typeface="Candara" pitchFamily="34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 bwMode="auto">
          <a:xfrm>
            <a:off x="5406396" y="3339714"/>
            <a:ext cx="2040998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22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36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5360015" y="289560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Is target present?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>
            <a:cxnSpLocks noChangeAspect="1"/>
          </p:cNvCxnSpPr>
          <p:nvPr/>
        </p:nvCxnSpPr>
        <p:spPr bwMode="auto">
          <a:xfrm flipV="1">
            <a:off x="7463796" y="3963772"/>
            <a:ext cx="530753" cy="6186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cxnSpLocks noChangeAspect="1"/>
          </p:cNvCxnSpPr>
          <p:nvPr/>
        </p:nvCxnSpPr>
        <p:spPr bwMode="auto">
          <a:xfrm flipH="1">
            <a:off x="7994549" y="3962400"/>
            <a:ext cx="1" cy="68580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cxnSpLocks noChangeAspect="1"/>
          </p:cNvCxnSpPr>
          <p:nvPr/>
        </p:nvCxnSpPr>
        <p:spPr bwMode="auto">
          <a:xfrm>
            <a:off x="6411203" y="4648200"/>
            <a:ext cx="158334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cxnSpLocks noChangeAspect="1"/>
          </p:cNvCxnSpPr>
          <p:nvPr/>
        </p:nvCxnSpPr>
        <p:spPr bwMode="auto">
          <a:xfrm>
            <a:off x="6411203" y="4267187"/>
            <a:ext cx="0" cy="38101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6" name="TextBox 15"/>
          <p:cNvSpPr txBox="1">
            <a:spLocks noChangeAspect="1"/>
          </p:cNvSpPr>
          <p:nvPr/>
        </p:nvSpPr>
        <p:spPr>
          <a:xfrm>
            <a:off x="7503257" y="395942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No</a:t>
            </a:r>
            <a:endParaRPr kumimoji="0" lang="en-US" sz="180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7417415" y="3200400"/>
            <a:ext cx="55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Yes</a:t>
            </a:r>
            <a:endParaRPr kumimoji="0" lang="en-US" sz="180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9" name="Rectangle 18"/>
          <p:cNvSpPr>
            <a:spLocks noChangeAspect="1"/>
          </p:cNvSpPr>
          <p:nvPr/>
        </p:nvSpPr>
        <p:spPr>
          <a:xfrm>
            <a:off x="5512415" y="3468469"/>
            <a:ext cx="1829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ndara" pitchFamily="34" charset="0"/>
                <a:ea typeface="ＭＳ Ｐゴシック" pitchFamily="34" charset="-128"/>
                <a:cs typeface="Arial" charset="0"/>
              </a:rPr>
              <a:t>Low-power target detector</a:t>
            </a:r>
            <a:endParaRPr lang="en-US" sz="1800" dirty="0">
              <a:solidFill>
                <a:prstClr val="black"/>
              </a:solidFill>
              <a:latin typeface="Candar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7" name="TextBox 26"/>
          <p:cNvSpPr txBox="1">
            <a:spLocks noChangeAspect="1"/>
          </p:cNvSpPr>
          <p:nvPr/>
        </p:nvSpPr>
        <p:spPr>
          <a:xfrm>
            <a:off x="8027015" y="3352800"/>
            <a:ext cx="888385" cy="40011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ndara" pitchFamily="34" charset="0"/>
              </a:rPr>
              <a:t>Action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988415" y="3521444"/>
            <a:ext cx="1189498" cy="462931"/>
          </a:xfrm>
          <a:prstGeom prst="ellipse">
            <a:avLst/>
          </a:prstGeom>
          <a:solidFill>
            <a:srgbClr val="FF5B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chemeClr val="bg1"/>
                </a:solidFill>
                <a:latin typeface="Candara" pitchFamily="34" charset="0"/>
                <a:ea typeface="ＭＳ Ｐゴシック" pitchFamily="27" charset="-128"/>
                <a:cs typeface="ＭＳ Ｐゴシック" pitchFamily="27" charset="-128"/>
              </a:rPr>
              <a:t>Target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pitchFamily="34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 flipV="1">
            <a:off x="4659364" y="3095655"/>
            <a:ext cx="747033" cy="4887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4659364" y="4021658"/>
            <a:ext cx="747033" cy="4360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154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Low-power target detection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49" name="Straight Connector 48"/>
          <p:cNvCxnSpPr>
            <a:cxnSpLocks noChangeAspect="1"/>
          </p:cNvCxnSpPr>
          <p:nvPr/>
        </p:nvCxnSpPr>
        <p:spPr bwMode="auto">
          <a:xfrm flipV="1">
            <a:off x="7467599" y="3581400"/>
            <a:ext cx="557784" cy="6501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211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772400" cy="41148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>
                <a:latin typeface="Candara" pitchFamily="34" charset="0"/>
              </a:rPr>
              <a:t>Detect target presence/absence with</a:t>
            </a:r>
            <a:endParaRPr lang="en-US" u="sng" dirty="0" smtClean="0">
              <a:latin typeface="Candara" pitchFamily="34" charset="0"/>
            </a:endParaRP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Low power (µW) 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High speed (KHz) 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Wide field (50</a:t>
            </a:r>
            <a:r>
              <a:rPr lang="en-US" sz="2000" dirty="0" smtClean="0">
                <a:latin typeface="Candara" pitchFamily="34" charset="0"/>
                <a:cs typeface="Calibri"/>
              </a:rPr>
              <a:t>˚</a:t>
            </a:r>
            <a:r>
              <a:rPr lang="en-US" sz="2000" dirty="0" smtClean="0">
                <a:latin typeface="Candara" pitchFamily="34" charset="0"/>
              </a:rPr>
              <a:t>)  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Compact </a:t>
            </a:r>
            <a:r>
              <a:rPr lang="en-US" sz="2000" dirty="0">
                <a:latin typeface="Candara" pitchFamily="34" charset="0"/>
              </a:rPr>
              <a:t>size</a:t>
            </a:r>
            <a:r>
              <a:rPr lang="en-US" sz="2000" dirty="0" smtClean="0">
                <a:latin typeface="Candara" pitchFamily="34" charset="0"/>
              </a:rPr>
              <a:t> (cm</a:t>
            </a:r>
            <a:r>
              <a:rPr lang="en-US" sz="2000" baseline="30000" dirty="0" smtClean="0">
                <a:latin typeface="Candara" pitchFamily="34" charset="0"/>
              </a:rPr>
              <a:t>3</a:t>
            </a:r>
            <a:r>
              <a:rPr lang="en-US" sz="2000" dirty="0" smtClean="0">
                <a:latin typeface="Candara" pitchFamily="34" charset="0"/>
              </a:rPr>
              <a:t>)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Room light</a:t>
            </a:r>
            <a:endParaRPr lang="en-US" baseline="30000" dirty="0" smtClean="0">
              <a:latin typeface="Candara" pitchFamily="34" charset="0"/>
            </a:endParaRPr>
          </a:p>
          <a:p>
            <a:pPr lvl="1">
              <a:spcBef>
                <a:spcPts val="800"/>
              </a:spcBef>
            </a:pPr>
            <a:endParaRPr lang="en-US" baseline="30000" dirty="0" smtClean="0">
              <a:latin typeface="Candara" pitchFamily="34" charset="0"/>
            </a:endParaRPr>
          </a:p>
          <a:p>
            <a:pPr>
              <a:spcBef>
                <a:spcPts val="800"/>
              </a:spcBef>
            </a:pPr>
            <a:r>
              <a:rPr lang="en-US" dirty="0" smtClean="0">
                <a:latin typeface="Candara" pitchFamily="34" charset="0"/>
              </a:rPr>
              <a:t>Applications</a:t>
            </a:r>
          </a:p>
          <a:p>
            <a:pPr lvl="1">
              <a:spcBef>
                <a:spcPts val="800"/>
              </a:spcBef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Automotive, </a:t>
            </a:r>
            <a:r>
              <a:rPr lang="en-US" sz="2000" dirty="0">
                <a:latin typeface="Candara" pitchFamily="34" charset="0"/>
              </a:rPr>
              <a:t>Factory </a:t>
            </a:r>
            <a:r>
              <a:rPr lang="en-US" sz="2000" dirty="0" smtClean="0">
                <a:latin typeface="Candara" pitchFamily="34" charset="0"/>
              </a:rPr>
              <a:t>Automation, Consumer Electronics 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latin typeface="Candara" pitchFamily="34" charset="0"/>
              </a:rPr>
              <a:pPr>
                <a:defRPr/>
              </a:pPr>
              <a:t>3</a:t>
            </a:fld>
            <a:endParaRPr lang="en-US">
              <a:latin typeface="Candara" pitchFamily="34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 bwMode="auto">
          <a:xfrm>
            <a:off x="5406396" y="3339714"/>
            <a:ext cx="2040998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22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36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5360015" y="289560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Is target present?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>
            <a:cxnSpLocks noChangeAspect="1"/>
          </p:cNvCxnSpPr>
          <p:nvPr/>
        </p:nvCxnSpPr>
        <p:spPr bwMode="auto">
          <a:xfrm flipV="1">
            <a:off x="7463796" y="3963772"/>
            <a:ext cx="530753" cy="6186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cxnSpLocks noChangeAspect="1"/>
          </p:cNvCxnSpPr>
          <p:nvPr/>
        </p:nvCxnSpPr>
        <p:spPr bwMode="auto">
          <a:xfrm flipH="1">
            <a:off x="7994549" y="3962400"/>
            <a:ext cx="1" cy="68580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cxnSpLocks noChangeAspect="1"/>
          </p:cNvCxnSpPr>
          <p:nvPr/>
        </p:nvCxnSpPr>
        <p:spPr bwMode="auto">
          <a:xfrm>
            <a:off x="6411203" y="4648200"/>
            <a:ext cx="158334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cxnSpLocks noChangeAspect="1"/>
          </p:cNvCxnSpPr>
          <p:nvPr/>
        </p:nvCxnSpPr>
        <p:spPr bwMode="auto">
          <a:xfrm>
            <a:off x="6411203" y="4267187"/>
            <a:ext cx="0" cy="38101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6" name="TextBox 15"/>
          <p:cNvSpPr txBox="1">
            <a:spLocks noChangeAspect="1"/>
          </p:cNvSpPr>
          <p:nvPr/>
        </p:nvSpPr>
        <p:spPr>
          <a:xfrm>
            <a:off x="7503257" y="395942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No</a:t>
            </a:r>
            <a:endParaRPr kumimoji="0" lang="en-US" sz="180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7417415" y="3200400"/>
            <a:ext cx="55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Yes</a:t>
            </a:r>
            <a:endParaRPr kumimoji="0" lang="en-US" sz="180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9" name="Rectangle 18"/>
          <p:cNvSpPr>
            <a:spLocks noChangeAspect="1"/>
          </p:cNvSpPr>
          <p:nvPr/>
        </p:nvSpPr>
        <p:spPr>
          <a:xfrm>
            <a:off x="5512415" y="3468469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prstClr val="black"/>
                </a:solidFill>
                <a:latin typeface="Candara" pitchFamily="34" charset="0"/>
                <a:ea typeface="ＭＳ Ｐゴシック" pitchFamily="34" charset="-128"/>
                <a:cs typeface="Arial" charset="0"/>
              </a:rPr>
              <a:t>Camera </a:t>
            </a:r>
            <a:endParaRPr lang="en-US" sz="1800" dirty="0">
              <a:solidFill>
                <a:prstClr val="black"/>
              </a:solidFill>
              <a:latin typeface="Candara" pitchFamily="34" charset="0"/>
              <a:ea typeface="ＭＳ Ｐゴシック" pitchFamily="34" charset="-128"/>
              <a:cs typeface="Arial" charset="0"/>
            </a:endParaRPr>
          </a:p>
          <a:p>
            <a:pPr algn="ctr"/>
            <a:r>
              <a:rPr lang="en-US" sz="1800" dirty="0">
                <a:solidFill>
                  <a:prstClr val="black"/>
                </a:solidFill>
                <a:latin typeface="Candara" pitchFamily="34" charset="0"/>
                <a:ea typeface="ＭＳ Ｐゴシック" pitchFamily="34" charset="-128"/>
                <a:cs typeface="Arial" charset="0"/>
              </a:rPr>
              <a:t>Image </a:t>
            </a:r>
            <a:r>
              <a:rPr lang="en-US" sz="1800" dirty="0" smtClean="0">
                <a:solidFill>
                  <a:prstClr val="black"/>
                </a:solidFill>
                <a:latin typeface="Candara" pitchFamily="34" charset="0"/>
                <a:ea typeface="ＭＳ Ｐゴシック" pitchFamily="34" charset="-128"/>
                <a:cs typeface="Arial" charset="0"/>
              </a:rPr>
              <a:t>Processing</a:t>
            </a:r>
            <a:endParaRPr lang="en-US" sz="1800" dirty="0">
              <a:solidFill>
                <a:prstClr val="black"/>
              </a:solidFill>
              <a:latin typeface="Candar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7" name="TextBox 26"/>
          <p:cNvSpPr txBox="1">
            <a:spLocks noChangeAspect="1"/>
          </p:cNvSpPr>
          <p:nvPr/>
        </p:nvSpPr>
        <p:spPr>
          <a:xfrm>
            <a:off x="8027015" y="3352800"/>
            <a:ext cx="888385" cy="40011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ndara" pitchFamily="34" charset="0"/>
              </a:rPr>
              <a:t>Action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988415" y="3521444"/>
            <a:ext cx="1189498" cy="462931"/>
          </a:xfrm>
          <a:prstGeom prst="ellipse">
            <a:avLst/>
          </a:prstGeom>
          <a:solidFill>
            <a:srgbClr val="FF5B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chemeClr val="bg1"/>
                </a:solidFill>
                <a:latin typeface="Candara" pitchFamily="34" charset="0"/>
                <a:ea typeface="ＭＳ Ｐゴシック" pitchFamily="27" charset="-128"/>
                <a:cs typeface="ＭＳ Ｐゴシック" pitchFamily="27" charset="-128"/>
              </a:rPr>
              <a:t>Target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pitchFamily="34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 flipV="1">
            <a:off x="4659364" y="3095655"/>
            <a:ext cx="747033" cy="4887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4659364" y="4021658"/>
            <a:ext cx="747033" cy="4360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101346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Low-power target detection:  </a:t>
            </a:r>
            <a:r>
              <a:rPr lang="en-US" sz="3200" u="sng" dirty="0">
                <a:solidFill>
                  <a:schemeClr val="tx1"/>
                </a:solidFill>
                <a:latin typeface="Candara" pitchFamily="34" charset="0"/>
              </a:rPr>
              <a:t>D</a:t>
            </a:r>
            <a:r>
              <a:rPr lang="en-US" sz="3200" u="sng" dirty="0" smtClean="0">
                <a:solidFill>
                  <a:schemeClr val="tx1"/>
                </a:solidFill>
                <a:latin typeface="Candara" pitchFamily="34" charset="0"/>
              </a:rPr>
              <a:t>igital Processing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76400" y="5867400"/>
            <a:ext cx="6324600" cy="4001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ndara" pitchFamily="34" charset="0"/>
              </a:rPr>
              <a:t>Digital Processing</a:t>
            </a:r>
            <a:r>
              <a:rPr lang="en-US" sz="2000" b="1" dirty="0" smtClean="0">
                <a:latin typeface="Candara" pitchFamily="34" charset="0"/>
              </a:rPr>
              <a:t>:  </a:t>
            </a:r>
            <a:r>
              <a:rPr lang="en-US" sz="2000" dirty="0" smtClean="0">
                <a:latin typeface="Candara" pitchFamily="34" charset="0"/>
              </a:rPr>
              <a:t>High </a:t>
            </a:r>
            <a:r>
              <a:rPr lang="en-US" sz="2000" dirty="0">
                <a:latin typeface="Candara" pitchFamily="34" charset="0"/>
              </a:rPr>
              <a:t>power (</a:t>
            </a:r>
            <a:r>
              <a:rPr lang="en-US" sz="2000" dirty="0" err="1">
                <a:latin typeface="Candara" pitchFamily="34" charset="0"/>
              </a:rPr>
              <a:t>mW</a:t>
            </a:r>
            <a:r>
              <a:rPr lang="en-US" sz="2000" dirty="0" smtClean="0">
                <a:latin typeface="Candara" pitchFamily="34" charset="0"/>
              </a:rPr>
              <a:t>), Low speed (30Hz</a:t>
            </a:r>
            <a:r>
              <a:rPr lang="en-US" sz="2000" dirty="0">
                <a:latin typeface="Candara" pitchFamily="34" charset="0"/>
              </a:rPr>
              <a:t>)</a:t>
            </a:r>
          </a:p>
        </p:txBody>
      </p:sp>
      <p:cxnSp>
        <p:nvCxnSpPr>
          <p:cNvPr id="23" name="Straight Connector 22"/>
          <p:cNvCxnSpPr>
            <a:cxnSpLocks noChangeAspect="1"/>
          </p:cNvCxnSpPr>
          <p:nvPr/>
        </p:nvCxnSpPr>
        <p:spPr bwMode="auto">
          <a:xfrm flipV="1">
            <a:off x="7467599" y="3581400"/>
            <a:ext cx="557784" cy="6501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053145" y="6306979"/>
            <a:ext cx="21002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J. A.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Ratches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, Opt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. Eng. 50 (2011)</a:t>
            </a:r>
          </a:p>
        </p:txBody>
      </p:sp>
    </p:spTree>
    <p:extLst>
      <p:ext uri="{BB962C8B-B14F-4D97-AF65-F5344CB8AC3E}">
        <p14:creationId xmlns:p14="http://schemas.microsoft.com/office/powerpoint/2010/main" val="25283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101346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Low-power target detection:  </a:t>
            </a:r>
            <a:r>
              <a:rPr lang="en-US" sz="3200" u="sng" dirty="0" smtClean="0">
                <a:solidFill>
                  <a:schemeClr val="tx1"/>
                </a:solidFill>
                <a:latin typeface="Candara" pitchFamily="34" charset="0"/>
              </a:rPr>
              <a:t>Optical </a:t>
            </a:r>
            <a:r>
              <a:rPr lang="en-US" sz="3200" u="sng" dirty="0" err="1">
                <a:solidFill>
                  <a:schemeClr val="tx1"/>
                </a:solidFill>
                <a:latin typeface="Candara" pitchFamily="34" charset="0"/>
              </a:rPr>
              <a:t>C</a:t>
            </a:r>
            <a:r>
              <a:rPr lang="en-US" sz="3200" u="sng" dirty="0" err="1" smtClean="0">
                <a:solidFill>
                  <a:schemeClr val="tx1"/>
                </a:solidFill>
                <a:latin typeface="Candara" pitchFamily="34" charset="0"/>
              </a:rPr>
              <a:t>orrelator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772400" cy="41148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>
                <a:latin typeface="Candara" pitchFamily="34" charset="0"/>
              </a:rPr>
              <a:t>Detect target presence/absence with</a:t>
            </a:r>
            <a:endParaRPr lang="en-US" u="sng" dirty="0" smtClean="0">
              <a:latin typeface="Candara" pitchFamily="34" charset="0"/>
            </a:endParaRP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Low power (µW) 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latin typeface="Candara" pitchFamily="34" charset="0"/>
              </a:rPr>
              <a:t>High speed (KHz) 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Wide field (50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  <a:cs typeface="Calibri"/>
              </a:rPr>
              <a:t>˚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)  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Compact size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(cm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3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)</a:t>
            </a:r>
          </a:p>
          <a:p>
            <a:pPr marL="914400" lvl="1" indent="-457200">
              <a:spcBef>
                <a:spcPts val="800"/>
              </a:spcBef>
              <a:buFont typeface="+mj-lt"/>
              <a:buAutoNum type="alphaL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Room light</a:t>
            </a:r>
            <a:endParaRPr lang="en-US" baseline="30000" dirty="0" smtClean="0">
              <a:solidFill>
                <a:schemeClr val="bg1">
                  <a:lumMod val="50000"/>
                </a:schemeClr>
              </a:solidFill>
              <a:latin typeface="Candara" pitchFamily="34" charset="0"/>
            </a:endParaRPr>
          </a:p>
          <a:p>
            <a:pPr lvl="1">
              <a:spcBef>
                <a:spcPts val="800"/>
              </a:spcBef>
            </a:pPr>
            <a:endParaRPr lang="en-US" baseline="30000" dirty="0" smtClean="0">
              <a:latin typeface="Candara" pitchFamily="34" charset="0"/>
            </a:endParaRPr>
          </a:p>
          <a:p>
            <a:pPr>
              <a:spcBef>
                <a:spcPts val="800"/>
              </a:spcBef>
            </a:pPr>
            <a:r>
              <a:rPr lang="en-US" dirty="0" smtClean="0">
                <a:latin typeface="Candara" pitchFamily="34" charset="0"/>
              </a:rPr>
              <a:t>Applications</a:t>
            </a:r>
          </a:p>
          <a:p>
            <a:pPr lvl="1">
              <a:spcBef>
                <a:spcPts val="800"/>
              </a:spcBef>
              <a:buFont typeface="Courier New" pitchFamily="49" charset="0"/>
              <a:buChar char="o"/>
            </a:pPr>
            <a:r>
              <a:rPr lang="en-US" sz="2000" dirty="0">
                <a:latin typeface="Candara" pitchFamily="34" charset="0"/>
              </a:rPr>
              <a:t>Automotive, Factory Automation, Consumer Electronics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latin typeface="Candara" pitchFamily="34" charset="0"/>
              </a:rPr>
              <a:pPr>
                <a:defRPr/>
              </a:pPr>
              <a:t>4</a:t>
            </a:fld>
            <a:endParaRPr lang="en-US">
              <a:latin typeface="Candara" pitchFamily="34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 bwMode="auto">
          <a:xfrm>
            <a:off x="5406396" y="3339714"/>
            <a:ext cx="2040998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22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800" dirty="0">
                <a:solidFill>
                  <a:prstClr val="black"/>
                </a:solidFill>
                <a:latin typeface="Candara" pitchFamily="34" charset="0"/>
                <a:ea typeface="ＭＳ Ｐゴシック" pitchFamily="34" charset="-128"/>
                <a:cs typeface="Arial" charset="0"/>
              </a:rPr>
              <a:t>Optical </a:t>
            </a:r>
            <a:endParaRPr lang="en-US" sz="1800" dirty="0" smtClean="0">
              <a:solidFill>
                <a:prstClr val="black"/>
              </a:solidFill>
              <a:latin typeface="Candara" pitchFamily="34" charset="0"/>
              <a:ea typeface="ＭＳ Ｐゴシック" pitchFamily="34" charset="-128"/>
              <a:cs typeface="Arial" charset="0"/>
            </a:endParaRPr>
          </a:p>
          <a:p>
            <a:pPr lvl="0" algn="ctr"/>
            <a:r>
              <a:rPr lang="en-US" sz="1800" dirty="0" err="1" smtClean="0">
                <a:solidFill>
                  <a:prstClr val="black"/>
                </a:solidFill>
                <a:latin typeface="Candara" pitchFamily="34" charset="0"/>
                <a:ea typeface="ＭＳ Ｐゴシック" pitchFamily="34" charset="-128"/>
                <a:cs typeface="Arial" charset="0"/>
              </a:rPr>
              <a:t>Correlator</a:t>
            </a:r>
            <a:endParaRPr lang="en-US" sz="1800" dirty="0">
              <a:solidFill>
                <a:prstClr val="black"/>
              </a:solidFill>
              <a:latin typeface="Candar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5360015" y="289560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Is target present?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>
            <a:cxnSpLocks noChangeAspect="1"/>
          </p:cNvCxnSpPr>
          <p:nvPr/>
        </p:nvCxnSpPr>
        <p:spPr bwMode="auto">
          <a:xfrm flipV="1">
            <a:off x="7463796" y="3963772"/>
            <a:ext cx="530753" cy="6186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cxnSpLocks noChangeAspect="1"/>
          </p:cNvCxnSpPr>
          <p:nvPr/>
        </p:nvCxnSpPr>
        <p:spPr bwMode="auto">
          <a:xfrm flipH="1">
            <a:off x="7994549" y="3962400"/>
            <a:ext cx="1" cy="68580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cxnSpLocks noChangeAspect="1"/>
          </p:cNvCxnSpPr>
          <p:nvPr/>
        </p:nvCxnSpPr>
        <p:spPr bwMode="auto">
          <a:xfrm>
            <a:off x="6411203" y="4648200"/>
            <a:ext cx="158334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cxnSpLocks noChangeAspect="1"/>
          </p:cNvCxnSpPr>
          <p:nvPr/>
        </p:nvCxnSpPr>
        <p:spPr bwMode="auto">
          <a:xfrm>
            <a:off x="6411203" y="4267187"/>
            <a:ext cx="0" cy="38101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6" name="TextBox 15"/>
          <p:cNvSpPr txBox="1">
            <a:spLocks noChangeAspect="1"/>
          </p:cNvSpPr>
          <p:nvPr/>
        </p:nvSpPr>
        <p:spPr>
          <a:xfrm>
            <a:off x="7503257" y="395942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No</a:t>
            </a:r>
            <a:endParaRPr kumimoji="0" lang="en-US" sz="180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7417415" y="3200400"/>
            <a:ext cx="55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Yes</a:t>
            </a:r>
            <a:endParaRPr kumimoji="0" lang="en-US" sz="180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spect="1"/>
          </p:cNvSpPr>
          <p:nvPr/>
        </p:nvSpPr>
        <p:spPr>
          <a:xfrm>
            <a:off x="8027015" y="3352800"/>
            <a:ext cx="888385" cy="40011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ndara" pitchFamily="34" charset="0"/>
              </a:rPr>
              <a:t>Action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988415" y="3521444"/>
            <a:ext cx="1189498" cy="462931"/>
          </a:xfrm>
          <a:prstGeom prst="ellipse">
            <a:avLst/>
          </a:prstGeom>
          <a:solidFill>
            <a:srgbClr val="FF5B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chemeClr val="bg1"/>
                </a:solidFill>
                <a:latin typeface="Candara" pitchFamily="34" charset="0"/>
                <a:ea typeface="ＭＳ Ｐゴシック" pitchFamily="27" charset="-128"/>
                <a:cs typeface="ＭＳ Ｐゴシック" pitchFamily="27" charset="-128"/>
              </a:rPr>
              <a:t>Target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pitchFamily="34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 flipV="1">
            <a:off x="4659364" y="3095655"/>
            <a:ext cx="747033" cy="4887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4659364" y="4021658"/>
            <a:ext cx="747033" cy="4360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1600201" y="5867400"/>
            <a:ext cx="5943600" cy="4001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ndara" pitchFamily="34" charset="0"/>
              </a:rPr>
              <a:t>Optical </a:t>
            </a:r>
            <a:r>
              <a:rPr lang="en-US" sz="2000" b="1" dirty="0" err="1" smtClean="0">
                <a:latin typeface="Candara" pitchFamily="34" charset="0"/>
              </a:rPr>
              <a:t>Correlator</a:t>
            </a:r>
            <a:r>
              <a:rPr lang="en-US" sz="2000" b="1" dirty="0" smtClean="0">
                <a:latin typeface="Candara" pitchFamily="34" charset="0"/>
              </a:rPr>
              <a:t>:  </a:t>
            </a:r>
            <a:r>
              <a:rPr lang="en-US" sz="2000" dirty="0" smtClean="0">
                <a:latin typeface="Candara" pitchFamily="34" charset="0"/>
              </a:rPr>
              <a:t>Bulky, Alignment sensitive, Lasers</a:t>
            </a:r>
            <a:endParaRPr lang="en-US" sz="2000" dirty="0">
              <a:latin typeface="Candara" pitchFamily="34" charset="0"/>
            </a:endParaRPr>
          </a:p>
        </p:txBody>
      </p:sp>
      <p:cxnSp>
        <p:nvCxnSpPr>
          <p:cNvPr id="21" name="Straight Connector 20"/>
          <p:cNvCxnSpPr>
            <a:cxnSpLocks noChangeAspect="1"/>
          </p:cNvCxnSpPr>
          <p:nvPr/>
        </p:nvCxnSpPr>
        <p:spPr bwMode="auto">
          <a:xfrm flipV="1">
            <a:off x="7467599" y="3581400"/>
            <a:ext cx="557784" cy="6501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931558" y="6248400"/>
            <a:ext cx="28408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J. D.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Armitage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 et al., Appl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.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Optics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4,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461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(1965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Avi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Pe’er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 et al., Optics Letters 24, 1469 (1999)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Pierre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Ambs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,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Adv.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in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Opt. Tech., 372652 (2010)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7772400" cy="4953000"/>
          </a:xfrm>
        </p:spPr>
        <p:txBody>
          <a:bodyPr/>
          <a:lstStyle/>
          <a:p>
            <a:pPr>
              <a:spcBef>
                <a:spcPts val="800"/>
              </a:spcBef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ndara" pitchFamily="34" charset="0"/>
              </a:rPr>
              <a:t>Target </a:t>
            </a:r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Hologram</a:t>
            </a:r>
            <a:endParaRPr lang="en-US" dirty="0">
              <a:solidFill>
                <a:prstClr val="black"/>
              </a:solidFill>
              <a:latin typeface="Candara" pitchFamily="34" charset="0"/>
              <a:ea typeface="ＭＳ Ｐゴシック" pitchFamily="-65" charset="-128"/>
            </a:endParaRPr>
          </a:p>
          <a:p>
            <a:pPr lvl="1">
              <a:spcBef>
                <a:spcPts val="800"/>
              </a:spcBef>
              <a:buSzPct val="75000"/>
              <a:buFont typeface="Courier New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Encodes target features</a:t>
            </a:r>
          </a:p>
          <a:p>
            <a:pPr lvl="1">
              <a:spcBef>
                <a:spcPts val="800"/>
              </a:spcBef>
              <a:buSzPct val="75000"/>
              <a:buFont typeface="Courier New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Single-element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optical 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processing</a:t>
            </a:r>
          </a:p>
          <a:p>
            <a:pPr>
              <a:spcBef>
                <a:spcPts val="1800"/>
              </a:spcBef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ndara" pitchFamily="34" charset="0"/>
              </a:rPr>
              <a:t>Distribution Sensitive Detector</a:t>
            </a:r>
            <a:endParaRPr lang="en-US" dirty="0" smtClean="0">
              <a:solidFill>
                <a:prstClr val="black"/>
              </a:solidFill>
              <a:latin typeface="Candara" pitchFamily="34" charset="0"/>
              <a:ea typeface="ＭＳ Ｐゴシック" pitchFamily="-65" charset="-128"/>
            </a:endParaRPr>
          </a:p>
          <a:p>
            <a:pPr lvl="1">
              <a:spcBef>
                <a:spcPts val="800"/>
              </a:spcBef>
              <a:buSzPct val="75000"/>
              <a:buFont typeface="Courier New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S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ingle-pixel spot/blur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classifier</a:t>
            </a:r>
          </a:p>
          <a:p>
            <a:pPr lvl="1">
              <a:spcBef>
                <a:spcPts val="800"/>
              </a:spcBef>
              <a:buSzPct val="75000"/>
              <a:buFont typeface="Courier New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L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ocal-currents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in non-uniform 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illumination</a:t>
            </a:r>
            <a:endParaRPr lang="en-US" dirty="0" smtClean="0"/>
          </a:p>
          <a:p>
            <a:pPr>
              <a:spcBef>
                <a:spcPts val="1800"/>
              </a:spcBef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ndara" pitchFamily="34" charset="0"/>
              </a:rPr>
              <a:t>Features</a:t>
            </a:r>
          </a:p>
          <a:p>
            <a:pPr lvl="1">
              <a:spcBef>
                <a:spcPts val="800"/>
              </a:spcBef>
              <a:buSzPct val="75000"/>
              <a:buFont typeface="Courier New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Low power (&lt;20µW)</a:t>
            </a:r>
          </a:p>
          <a:p>
            <a:pPr lvl="1">
              <a:spcBef>
                <a:spcPts val="800"/>
              </a:spcBef>
              <a:buSzPct val="75000"/>
              <a:buFont typeface="Courier New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High speed (2.5KHz)</a:t>
            </a:r>
          </a:p>
          <a:p>
            <a:pPr lvl="1">
              <a:spcBef>
                <a:spcPts val="800"/>
              </a:spcBef>
              <a:buSzPct val="75000"/>
              <a:buFont typeface="Courier New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Wide field, Compact, Room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FB50-7C58-4DEE-8237-9241953A469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7630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HoloCam: Low-power target detector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410200" y="2286000"/>
            <a:ext cx="3884271" cy="3267909"/>
            <a:chOff x="5410200" y="2286000"/>
            <a:chExt cx="3884271" cy="3267909"/>
          </a:xfrm>
        </p:grpSpPr>
        <p:sp>
          <p:nvSpPr>
            <p:cNvPr id="7" name="Rectangle 6"/>
            <p:cNvSpPr/>
            <p:nvPr/>
          </p:nvSpPr>
          <p:spPr bwMode="auto">
            <a:xfrm>
              <a:off x="7280985" y="3016434"/>
              <a:ext cx="1290828" cy="9974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bevelT h="31750"/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576897" y="3309804"/>
              <a:ext cx="1701546" cy="1173480"/>
            </a:xfrm>
            <a:prstGeom prst="rect">
              <a:avLst/>
            </a:prstGeom>
            <a:pattFill prst="lgConfetti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bevelT h="31750"/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24728" y="2461736"/>
              <a:ext cx="16428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Target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Hologram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82589" y="2286000"/>
              <a:ext cx="21118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Distribution Sensitive Detector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(DSD)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867725" y="4776654"/>
              <a:ext cx="234696" cy="2115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bevelT h="31750"/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64637" y="5030689"/>
              <a:ext cx="1894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Ambient-light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Detector</a:t>
              </a: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8269715" y="3585610"/>
              <a:ext cx="551131" cy="135779"/>
            </a:xfrm>
            <a:custGeom>
              <a:avLst/>
              <a:gdLst>
                <a:gd name="connsiteX0" fmla="*/ 0 w 1177880"/>
                <a:gd name="connsiteY0" fmla="*/ 53039 h 352672"/>
                <a:gd name="connsiteX1" fmla="*/ 423194 w 1177880"/>
                <a:gd name="connsiteY1" fmla="*/ 22811 h 352672"/>
                <a:gd name="connsiteX2" fmla="*/ 906843 w 1177880"/>
                <a:gd name="connsiteY2" fmla="*/ 347763 h 352672"/>
                <a:gd name="connsiteX3" fmla="*/ 1156225 w 1177880"/>
                <a:gd name="connsiteY3" fmla="*/ 219294 h 352672"/>
                <a:gd name="connsiteX4" fmla="*/ 1148668 w 1177880"/>
                <a:gd name="connsiteY4" fmla="*/ 226851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880" h="352672">
                  <a:moveTo>
                    <a:pt x="0" y="53039"/>
                  </a:moveTo>
                  <a:cubicBezTo>
                    <a:pt x="136027" y="13364"/>
                    <a:pt x="272054" y="-26310"/>
                    <a:pt x="423194" y="22811"/>
                  </a:cubicBezTo>
                  <a:cubicBezTo>
                    <a:pt x="574335" y="71932"/>
                    <a:pt x="784671" y="315016"/>
                    <a:pt x="906843" y="347763"/>
                  </a:cubicBezTo>
                  <a:cubicBezTo>
                    <a:pt x="1029015" y="380510"/>
                    <a:pt x="1115921" y="239446"/>
                    <a:pt x="1156225" y="219294"/>
                  </a:cubicBezTo>
                  <a:cubicBezTo>
                    <a:pt x="1196529" y="199142"/>
                    <a:pt x="1172598" y="212996"/>
                    <a:pt x="1148668" y="226851"/>
                  </a:cubicBez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8059854" y="4852453"/>
              <a:ext cx="551131" cy="135779"/>
            </a:xfrm>
            <a:custGeom>
              <a:avLst/>
              <a:gdLst>
                <a:gd name="connsiteX0" fmla="*/ 0 w 1177880"/>
                <a:gd name="connsiteY0" fmla="*/ 53039 h 352672"/>
                <a:gd name="connsiteX1" fmla="*/ 423194 w 1177880"/>
                <a:gd name="connsiteY1" fmla="*/ 22811 h 352672"/>
                <a:gd name="connsiteX2" fmla="*/ 906843 w 1177880"/>
                <a:gd name="connsiteY2" fmla="*/ 347763 h 352672"/>
                <a:gd name="connsiteX3" fmla="*/ 1156225 w 1177880"/>
                <a:gd name="connsiteY3" fmla="*/ 219294 h 352672"/>
                <a:gd name="connsiteX4" fmla="*/ 1148668 w 1177880"/>
                <a:gd name="connsiteY4" fmla="*/ 226851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880" h="352672">
                  <a:moveTo>
                    <a:pt x="0" y="53039"/>
                  </a:moveTo>
                  <a:cubicBezTo>
                    <a:pt x="136027" y="13364"/>
                    <a:pt x="272054" y="-26310"/>
                    <a:pt x="423194" y="22811"/>
                  </a:cubicBezTo>
                  <a:cubicBezTo>
                    <a:pt x="574335" y="71932"/>
                    <a:pt x="784671" y="315016"/>
                    <a:pt x="906843" y="347763"/>
                  </a:cubicBezTo>
                  <a:cubicBezTo>
                    <a:pt x="1029015" y="380510"/>
                    <a:pt x="1115921" y="239446"/>
                    <a:pt x="1156225" y="219294"/>
                  </a:cubicBezTo>
                  <a:cubicBezTo>
                    <a:pt x="1196529" y="199142"/>
                    <a:pt x="1172598" y="212996"/>
                    <a:pt x="1148668" y="226851"/>
                  </a:cubicBez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519065" y="3309510"/>
                  <a:ext cx="6035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ndara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9065" y="3309510"/>
                  <a:ext cx="603562" cy="33855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385745" y="4604422"/>
                  <a:ext cx="6050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ndara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5745" y="4604422"/>
                  <a:ext cx="605037" cy="3385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/>
            <p:cNvGrpSpPr/>
            <p:nvPr/>
          </p:nvGrpSpPr>
          <p:grpSpPr>
            <a:xfrm>
              <a:off x="5922646" y="3177064"/>
              <a:ext cx="1466960" cy="2146012"/>
              <a:chOff x="4229932" y="2044952"/>
              <a:chExt cx="1905142" cy="2787028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 flipH="1" flipV="1">
                <a:off x="4229932" y="2044952"/>
                <a:ext cx="1905142" cy="93439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5543638" y="2979345"/>
                <a:ext cx="591435" cy="18526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>
                <a:off x="4229932" y="2979343"/>
                <a:ext cx="1905142" cy="55002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>
                <a:off x="5543638" y="2994590"/>
                <a:ext cx="591436" cy="40008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" name="Oval 17"/>
            <p:cNvSpPr/>
            <p:nvPr/>
          </p:nvSpPr>
          <p:spPr bwMode="auto">
            <a:xfrm>
              <a:off x="8053075" y="3832063"/>
              <a:ext cx="117348" cy="11734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FF0000">
                  <a:alpha val="57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scene3d>
              <a:camera prst="isometricLeftDown"/>
              <a:lightRig rig="threePt" dir="t"/>
            </a:scene3d>
            <a:sp3d prstMaterial="metal">
              <a:bevelT h="31750" prst="angle"/>
              <a:bevelB h="63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 bwMode="auto">
            <a:xfrm>
              <a:off x="5426222" y="3558064"/>
              <a:ext cx="2041377" cy="1407846"/>
            </a:xfrm>
            <a:prstGeom prst="rect">
              <a:avLst/>
            </a:prstGeom>
            <a:solidFill>
              <a:schemeClr val="bg1">
                <a:lumMod val="75000"/>
                <a:alpha val="0"/>
              </a:schemeClr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410200" y="3421225"/>
              <a:ext cx="838199" cy="365439"/>
            </a:xfrm>
            <a:prstGeom prst="ellipse">
              <a:avLst/>
            </a:prstGeom>
            <a:solidFill>
              <a:srgbClr val="FF5B5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andara" pitchFamily="34" charset="0"/>
                  <a:ea typeface="ＭＳ Ｐゴシック" pitchFamily="27" charset="-128"/>
                  <a:cs typeface="ＭＳ Ｐゴシック" pitchFamily="27" charset="-128"/>
                </a:rPr>
                <a:t>Target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ndara" pitchFamily="34" charset="0"/>
                <a:ea typeface="ＭＳ Ｐゴシック" pitchFamily="27" charset="-128"/>
                <a:cs typeface="ＭＳ Ｐゴシック" pitchFamily="2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7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610600" cy="192342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Candara" pitchFamily="34" charset="0"/>
              </a:rPr>
              <a:t>Computer </a:t>
            </a:r>
            <a:r>
              <a:rPr lang="en-US" dirty="0">
                <a:latin typeface="Candara" pitchFamily="34" charset="0"/>
              </a:rPr>
              <a:t>Generated </a:t>
            </a:r>
            <a:r>
              <a:rPr lang="en-US" dirty="0" smtClean="0">
                <a:latin typeface="Candara" pitchFamily="34" charset="0"/>
              </a:rPr>
              <a:t>Hologram Optimization</a:t>
            </a:r>
            <a:endParaRPr lang="en-US" dirty="0">
              <a:latin typeface="Candara" pitchFamily="34" charset="0"/>
            </a:endParaRP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err="1" smtClean="0">
                <a:latin typeface="Candara" pitchFamily="34" charset="0"/>
              </a:rPr>
              <a:t>Wavefront</a:t>
            </a:r>
            <a:r>
              <a:rPr lang="en-US" sz="2000" dirty="0" smtClean="0">
                <a:latin typeface="Candara" pitchFamily="34" charset="0"/>
              </a:rPr>
              <a:t> control: projections on to convex sets 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  <a:p>
            <a:pPr lvl="2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Piestun et al., Opt.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Lett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. 19, 771 (1994)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i="1" dirty="0" smtClean="0">
                <a:latin typeface="Candara" pitchFamily="34" charset="0"/>
              </a:rPr>
              <a:t>Initial Estimate:</a:t>
            </a:r>
            <a:r>
              <a:rPr lang="en-US" sz="2000" dirty="0" smtClean="0">
                <a:latin typeface="Candara" pitchFamily="34" charset="0"/>
              </a:rPr>
              <a:t>  Matched Filter</a:t>
            </a:r>
            <a:endParaRPr lang="en-US" sz="2000" dirty="0">
              <a:latin typeface="Candara" pitchFamily="34" charset="0"/>
            </a:endParaRP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i="1" dirty="0" smtClean="0">
                <a:latin typeface="Candara" pitchFamily="34" charset="0"/>
              </a:rPr>
              <a:t>Hologram plane constraint:</a:t>
            </a:r>
            <a:r>
              <a:rPr lang="en-US" sz="2000" dirty="0" smtClean="0">
                <a:latin typeface="Candara" pitchFamily="34" charset="0"/>
              </a:rPr>
              <a:t>  Phase-only </a:t>
            </a:r>
            <a:endParaRPr lang="en-US" sz="2000" dirty="0">
              <a:latin typeface="Candara" pitchFamily="34" charset="0"/>
            </a:endParaRP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i="1" dirty="0" smtClean="0">
                <a:latin typeface="Candara" pitchFamily="34" charset="0"/>
              </a:rPr>
              <a:t>Detector plane constraint:  </a:t>
            </a:r>
            <a:r>
              <a:rPr lang="en-US" sz="2000" dirty="0" smtClean="0">
                <a:latin typeface="Candara" pitchFamily="34" charset="0"/>
              </a:rPr>
              <a:t>Confine intensity to tight spot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latin typeface="Candara" pitchFamily="34" charset="0"/>
              </a:rPr>
              <a:pPr>
                <a:defRPr/>
              </a:pPr>
              <a:t>6</a:t>
            </a:fld>
            <a:endParaRPr lang="en-US" dirty="0">
              <a:latin typeface="Candar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7630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Target Hologram Design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2766070">
            <a:off x="4765061" y="6035638"/>
            <a:ext cx="344381" cy="227383"/>
          </a:xfrm>
          <a:prstGeom prst="rightArrow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7320610" y="3921563"/>
            <a:ext cx="1670990" cy="650438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ndara" pitchFamily="34" charset="0"/>
              </a:rPr>
              <a:t>Detector Constraint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Candara" pitchFamily="34" charset="0"/>
              </a:rPr>
              <a:t>Spot size (w)</a:t>
            </a:r>
            <a:endParaRPr lang="en-US" sz="1400" i="1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7549210" y="5087396"/>
            <a:ext cx="1289990" cy="527723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ndara" pitchFamily="34" charset="0"/>
              </a:rPr>
              <a:t>Quality (L) Estimator</a:t>
            </a:r>
            <a:endParaRPr lang="en-US" sz="1400" dirty="0">
              <a:solidFill>
                <a:srgbClr val="000000"/>
              </a:solidFill>
              <a:latin typeface="Candara" pitchFamily="34" charset="0"/>
            </a:endParaRPr>
          </a:p>
          <a:p>
            <a:pPr marL="171450" indent="-17145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srgbClr val="000000"/>
              </a:solidFill>
              <a:latin typeface="Candara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65" name="Diamond 64"/>
          <p:cNvSpPr/>
          <p:nvPr/>
        </p:nvSpPr>
        <p:spPr bwMode="auto">
          <a:xfrm>
            <a:off x="5628285" y="4874798"/>
            <a:ext cx="1337140" cy="1055446"/>
          </a:xfrm>
          <a:prstGeom prst="diamond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5393741" y="6282060"/>
            <a:ext cx="1934985" cy="293179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ndara" pitchFamily="34" charset="0"/>
              </a:rPr>
              <a:t>Efficient Design</a:t>
            </a:r>
            <a:endParaRPr lang="en-US" sz="1400" dirty="0">
              <a:solidFill>
                <a:srgbClr val="000000"/>
              </a:solidFill>
              <a:latin typeface="Candara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 bwMode="auto">
          <a:xfrm>
            <a:off x="4285603" y="4214558"/>
            <a:ext cx="105544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6396495" y="4214558"/>
            <a:ext cx="924115" cy="28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Straight Arrow Connector 68"/>
          <p:cNvCxnSpPr>
            <a:stCxn id="63" idx="2"/>
          </p:cNvCxnSpPr>
          <p:nvPr/>
        </p:nvCxnSpPr>
        <p:spPr bwMode="auto">
          <a:xfrm>
            <a:off x="8156105" y="4572001"/>
            <a:ext cx="0" cy="5153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>
            <a:endCxn id="65" idx="3"/>
          </p:cNvCxnSpPr>
          <p:nvPr/>
        </p:nvCxnSpPr>
        <p:spPr bwMode="auto">
          <a:xfrm flipH="1">
            <a:off x="6965424" y="5402521"/>
            <a:ext cx="58378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6284764" y="5930244"/>
            <a:ext cx="0" cy="3541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 flipH="1">
            <a:off x="4988891" y="5411316"/>
            <a:ext cx="63939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 flipV="1">
            <a:off x="4988890" y="4214558"/>
            <a:ext cx="0" cy="12055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6320888" y="5930244"/>
            <a:ext cx="445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Yes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39965" y="5142004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No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838385" y="5226614"/>
            <a:ext cx="965457" cy="664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Candara" pitchFamily="34" charset="0"/>
              </a:rPr>
              <a:t>Maximum L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Candara" pitchFamily="34" charset="0"/>
              </a:rPr>
              <a:t>?</a:t>
            </a:r>
            <a:endParaRPr lang="en-US" sz="1400" dirty="0">
              <a:solidFill>
                <a:srgbClr val="000000"/>
              </a:solidFill>
              <a:latin typeface="Candara" pitchFamily="34" charset="0"/>
            </a:endParaRPr>
          </a:p>
          <a:p>
            <a:pPr algn="ctr"/>
            <a:endParaRPr lang="en-US" sz="1400" dirty="0">
              <a:latin typeface="Candara" pitchFamily="34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3307309" y="3995260"/>
            <a:ext cx="1407261" cy="410451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Candara" pitchFamily="34" charset="0"/>
              </a:rPr>
              <a:t>Initial Estimate</a:t>
            </a:r>
            <a:endParaRPr lang="en-US" sz="1400" dirty="0">
              <a:latin typeface="Candara" pitchFamily="34" charset="0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t="12474" r="69163" b="5765"/>
          <a:stretch/>
        </p:blipFill>
        <p:spPr bwMode="auto">
          <a:xfrm>
            <a:off x="3126799" y="5384687"/>
            <a:ext cx="1566747" cy="13209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2132" y="5046133"/>
            <a:ext cx="165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Target Hologram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5328132" y="3921562"/>
            <a:ext cx="1666113" cy="66714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andara" pitchFamily="34" charset="0"/>
              </a:rPr>
              <a:t>Target Hologram </a:t>
            </a:r>
            <a:r>
              <a:rPr lang="en-US" sz="1400" dirty="0" smtClean="0">
                <a:solidFill>
                  <a:srgbClr val="000000"/>
                </a:solidFill>
                <a:latin typeface="Candara" pitchFamily="34" charset="0"/>
              </a:rPr>
              <a:t>Constraint (H)</a:t>
            </a:r>
            <a:endParaRPr lang="en-US" sz="1400" dirty="0">
              <a:solidFill>
                <a:srgbClr val="000000"/>
              </a:solidFill>
              <a:latin typeface="Candara" pitchFamily="34" charset="0"/>
            </a:endParaRP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378603" y="4011721"/>
            <a:ext cx="3044529" cy="1907977"/>
            <a:chOff x="5313964" y="2633110"/>
            <a:chExt cx="4683890" cy="2935352"/>
          </a:xfrm>
        </p:grpSpPr>
        <p:sp>
          <p:nvSpPr>
            <p:cNvPr id="102" name="Rectangle 101"/>
            <p:cNvSpPr/>
            <p:nvPr/>
          </p:nvSpPr>
          <p:spPr bwMode="auto">
            <a:xfrm>
              <a:off x="7280985" y="3016434"/>
              <a:ext cx="1290828" cy="9974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bevelT h="31750"/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6576897" y="3309804"/>
              <a:ext cx="1701546" cy="1173480"/>
            </a:xfrm>
            <a:prstGeom prst="rect">
              <a:avLst/>
            </a:prstGeom>
            <a:pattFill prst="lgConfetti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  <a:softEdge rad="635000"/>
            </a:effectLst>
            <a:scene3d>
              <a:camera prst="isometricLeftDown">
                <a:rot lat="2100000" lon="3600000" rev="0"/>
              </a:camera>
              <a:lightRig rig="threePt" dir="t"/>
            </a:scene3d>
            <a:sp3d contourW="12700" prstMaterial="matte">
              <a:bevelT h="31750"/>
              <a:contourClr>
                <a:schemeClr val="bg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127598" y="4432055"/>
              <a:ext cx="1642872" cy="113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Target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Hologram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885973" y="2633110"/>
              <a:ext cx="2111881" cy="473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ndara" pitchFamily="34" charset="0"/>
                  <a:ea typeface="ＭＳ Ｐゴシック" pitchFamily="27" charset="-128"/>
                  <a:cs typeface="Times New Roman" pitchFamily="18" charset="0"/>
                </a:rPr>
                <a:t>Detector</a:t>
              </a: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8269715" y="3585610"/>
              <a:ext cx="551131" cy="135779"/>
            </a:xfrm>
            <a:custGeom>
              <a:avLst/>
              <a:gdLst>
                <a:gd name="connsiteX0" fmla="*/ 0 w 1177880"/>
                <a:gd name="connsiteY0" fmla="*/ 53039 h 352672"/>
                <a:gd name="connsiteX1" fmla="*/ 423194 w 1177880"/>
                <a:gd name="connsiteY1" fmla="*/ 22811 h 352672"/>
                <a:gd name="connsiteX2" fmla="*/ 906843 w 1177880"/>
                <a:gd name="connsiteY2" fmla="*/ 347763 h 352672"/>
                <a:gd name="connsiteX3" fmla="*/ 1156225 w 1177880"/>
                <a:gd name="connsiteY3" fmla="*/ 219294 h 352672"/>
                <a:gd name="connsiteX4" fmla="*/ 1148668 w 1177880"/>
                <a:gd name="connsiteY4" fmla="*/ 226851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880" h="352672">
                  <a:moveTo>
                    <a:pt x="0" y="53039"/>
                  </a:moveTo>
                  <a:cubicBezTo>
                    <a:pt x="136027" y="13364"/>
                    <a:pt x="272054" y="-26310"/>
                    <a:pt x="423194" y="22811"/>
                  </a:cubicBezTo>
                  <a:cubicBezTo>
                    <a:pt x="574335" y="71932"/>
                    <a:pt x="784671" y="315016"/>
                    <a:pt x="906843" y="347763"/>
                  </a:cubicBezTo>
                  <a:cubicBezTo>
                    <a:pt x="1029015" y="380510"/>
                    <a:pt x="1115921" y="239446"/>
                    <a:pt x="1156225" y="219294"/>
                  </a:cubicBezTo>
                  <a:cubicBezTo>
                    <a:pt x="1196529" y="199142"/>
                    <a:pt x="1172598" y="212996"/>
                    <a:pt x="1148668" y="226851"/>
                  </a:cubicBez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/>
                <p:cNvSpPr txBox="1"/>
                <p:nvPr/>
              </p:nvSpPr>
              <p:spPr>
                <a:xfrm>
                  <a:off x="8519065" y="3309509"/>
                  <a:ext cx="729688" cy="4024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105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05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105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ndara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9065" y="3309509"/>
                  <a:ext cx="729688" cy="4024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Oval 112"/>
            <p:cNvSpPr/>
            <p:nvPr/>
          </p:nvSpPr>
          <p:spPr bwMode="auto">
            <a:xfrm>
              <a:off x="8053075" y="3832063"/>
              <a:ext cx="117348" cy="11734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FF0000">
                  <a:alpha val="57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scene3d>
              <a:camera prst="isometricLeftDown"/>
              <a:lightRig rig="threePt" dir="t"/>
            </a:scene3d>
            <a:sp3d prstMaterial="metal">
              <a:bevelT h="31750" prst="angle"/>
              <a:bevelB h="63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5313964" y="3458306"/>
              <a:ext cx="1166968" cy="432431"/>
            </a:xfrm>
            <a:prstGeom prst="ellipse">
              <a:avLst/>
            </a:prstGeom>
            <a:solidFill>
              <a:srgbClr val="FF5B5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ndara" pitchFamily="34" charset="0"/>
                <a:ea typeface="ＭＳ Ｐゴシック" pitchFamily="27" charset="-128"/>
                <a:cs typeface="ＭＳ Ｐゴシック" pitchFamily="27" charset="-128"/>
              </a:endParaRPr>
            </a:p>
          </p:txBody>
        </p:sp>
      </p:grpSp>
      <p:sp>
        <p:nvSpPr>
          <p:cNvPr id="126" name="Circular Arrow 125"/>
          <p:cNvSpPr/>
          <p:nvPr/>
        </p:nvSpPr>
        <p:spPr bwMode="auto">
          <a:xfrm rot="20582747">
            <a:off x="1277327" y="3833995"/>
            <a:ext cx="653717" cy="554641"/>
          </a:xfrm>
          <a:prstGeom prst="circularArrow">
            <a:avLst/>
          </a:prstGeom>
          <a:solidFill>
            <a:srgbClr val="FF85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127" name="Circular Arrow 126"/>
          <p:cNvSpPr/>
          <p:nvPr/>
        </p:nvSpPr>
        <p:spPr bwMode="auto">
          <a:xfrm rot="8441387">
            <a:off x="1952711" y="5070527"/>
            <a:ext cx="653717" cy="554641"/>
          </a:xfrm>
          <a:prstGeom prst="circularArrow">
            <a:avLst/>
          </a:prstGeom>
          <a:solidFill>
            <a:srgbClr val="FF85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25655" y="4548098"/>
            <a:ext cx="711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  <a:latin typeface="Candara" pitchFamily="34" charset="0"/>
                <a:ea typeface="ＭＳ Ｐゴシック" pitchFamily="27" charset="-128"/>
                <a:cs typeface="Times New Roman" pitchFamily="18" charset="0"/>
              </a:rPr>
              <a:t>Target </a:t>
            </a:r>
          </a:p>
        </p:txBody>
      </p:sp>
      <p:sp>
        <p:nvSpPr>
          <p:cNvPr id="131" name="Freeform 130"/>
          <p:cNvSpPr/>
          <p:nvPr/>
        </p:nvSpPr>
        <p:spPr bwMode="auto">
          <a:xfrm>
            <a:off x="959332" y="4268698"/>
            <a:ext cx="1083733" cy="1159933"/>
          </a:xfrm>
          <a:custGeom>
            <a:avLst/>
            <a:gdLst>
              <a:gd name="connsiteX0" fmla="*/ 33867 w 1083733"/>
              <a:gd name="connsiteY0" fmla="*/ 304800 h 1159933"/>
              <a:gd name="connsiteX1" fmla="*/ 508000 w 1083733"/>
              <a:gd name="connsiteY1" fmla="*/ 0 h 1159933"/>
              <a:gd name="connsiteX2" fmla="*/ 1075267 w 1083733"/>
              <a:gd name="connsiteY2" fmla="*/ 550333 h 1159933"/>
              <a:gd name="connsiteX3" fmla="*/ 1083733 w 1083733"/>
              <a:gd name="connsiteY3" fmla="*/ 1159933 h 1159933"/>
              <a:gd name="connsiteX4" fmla="*/ 0 w 1083733"/>
              <a:gd name="connsiteY4" fmla="*/ 584200 h 1159933"/>
              <a:gd name="connsiteX5" fmla="*/ 143933 w 1083733"/>
              <a:gd name="connsiteY5" fmla="*/ 499533 h 1159933"/>
              <a:gd name="connsiteX6" fmla="*/ 160867 w 1083733"/>
              <a:gd name="connsiteY6" fmla="*/ 414867 h 1159933"/>
              <a:gd name="connsiteX7" fmla="*/ 135467 w 1083733"/>
              <a:gd name="connsiteY7" fmla="*/ 355600 h 1159933"/>
              <a:gd name="connsiteX8" fmla="*/ 33867 w 1083733"/>
              <a:gd name="connsiteY8" fmla="*/ 304800 h 115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733" h="1159933">
                <a:moveTo>
                  <a:pt x="33867" y="304800"/>
                </a:moveTo>
                <a:lnTo>
                  <a:pt x="508000" y="0"/>
                </a:lnTo>
                <a:lnTo>
                  <a:pt x="1075267" y="550333"/>
                </a:lnTo>
                <a:lnTo>
                  <a:pt x="1083733" y="1159933"/>
                </a:lnTo>
                <a:lnTo>
                  <a:pt x="0" y="584200"/>
                </a:lnTo>
                <a:lnTo>
                  <a:pt x="143933" y="499533"/>
                </a:lnTo>
                <a:lnTo>
                  <a:pt x="160867" y="414867"/>
                </a:lnTo>
                <a:lnTo>
                  <a:pt x="135467" y="355600"/>
                </a:lnTo>
                <a:lnTo>
                  <a:pt x="33867" y="304800"/>
                </a:lnTo>
                <a:close/>
              </a:path>
            </a:pathLst>
          </a:custGeom>
          <a:solidFill>
            <a:srgbClr val="FF8585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133" name="Freeform 132"/>
          <p:cNvSpPr/>
          <p:nvPr/>
        </p:nvSpPr>
        <p:spPr bwMode="auto">
          <a:xfrm>
            <a:off x="1501199" y="4241800"/>
            <a:ext cx="753533" cy="1185333"/>
          </a:xfrm>
          <a:custGeom>
            <a:avLst/>
            <a:gdLst>
              <a:gd name="connsiteX0" fmla="*/ 0 w 753533"/>
              <a:gd name="connsiteY0" fmla="*/ 0 h 1185333"/>
              <a:gd name="connsiteX1" fmla="*/ 728133 w 753533"/>
              <a:gd name="connsiteY1" fmla="*/ 541866 h 1185333"/>
              <a:gd name="connsiteX2" fmla="*/ 753533 w 753533"/>
              <a:gd name="connsiteY2" fmla="*/ 618066 h 1185333"/>
              <a:gd name="connsiteX3" fmla="*/ 550333 w 753533"/>
              <a:gd name="connsiteY3" fmla="*/ 1185333 h 1185333"/>
              <a:gd name="connsiteX4" fmla="*/ 550333 w 753533"/>
              <a:gd name="connsiteY4" fmla="*/ 541866 h 1185333"/>
              <a:gd name="connsiteX5" fmla="*/ 0 w 753533"/>
              <a:gd name="connsiteY5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533" h="1185333">
                <a:moveTo>
                  <a:pt x="0" y="0"/>
                </a:moveTo>
                <a:lnTo>
                  <a:pt x="728133" y="541866"/>
                </a:lnTo>
                <a:lnTo>
                  <a:pt x="753533" y="618066"/>
                </a:lnTo>
                <a:lnTo>
                  <a:pt x="550333" y="1185333"/>
                </a:lnTo>
                <a:lnTo>
                  <a:pt x="550333" y="541866"/>
                </a:lnTo>
                <a:lnTo>
                  <a:pt x="0" y="0"/>
                </a:lnTo>
                <a:close/>
              </a:path>
            </a:pathLst>
          </a:custGeom>
          <a:solidFill>
            <a:srgbClr val="FF8585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525834" y="5638800"/>
                <a:ext cx="12761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𝐿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𝑤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834" y="5638800"/>
                <a:ext cx="1276182" cy="307777"/>
              </a:xfrm>
              <a:prstGeom prst="rect">
                <a:avLst/>
              </a:prstGeom>
              <a:blipFill rotWithShape="1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34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5473434" y="3087984"/>
            <a:ext cx="1559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Times New Roman" pitchFamily="18" charset="0"/>
              </a:rPr>
              <a:t>Target 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Times New Roman" pitchFamily="18" charset="0"/>
              </a:rPr>
              <a:t>Response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7010400" cy="404672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Candara" pitchFamily="34" charset="0"/>
              </a:rPr>
              <a:t>Single pixel spot/blur classifier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Low current for “spot” response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High current for “blur” response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endParaRPr lang="en-US" sz="2000" dirty="0">
              <a:latin typeface="Candara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Distribution Sensitivity</a:t>
            </a:r>
            <a:endParaRPr lang="en-US" dirty="0">
              <a:latin typeface="Candara" pitchFamily="34" charset="0"/>
            </a:endParaRP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Sensitive to optical intensity distribution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Sensitive to optical power</a:t>
            </a:r>
            <a:endParaRPr lang="en-US" sz="2000" dirty="0">
              <a:latin typeface="Candara" pitchFamily="34" charset="0"/>
            </a:endParaRP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>
                <a:latin typeface="Candara" pitchFamily="34" charset="0"/>
              </a:rPr>
              <a:t>Non-uniform distribution increases losses 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dirty="0" smtClean="0">
                <a:latin typeface="Candara" pitchFamily="34" charset="0"/>
              </a:rPr>
              <a:t>Increased  local currents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i="1" dirty="0" smtClean="0">
                <a:latin typeface="Candara" pitchFamily="34" charset="0"/>
              </a:rPr>
              <a:t>Homogenizers in Concentrated </a:t>
            </a:r>
            <a:r>
              <a:rPr lang="en-US" sz="1600" i="1" dirty="0" err="1" smtClean="0">
                <a:latin typeface="Candara" pitchFamily="34" charset="0"/>
              </a:rPr>
              <a:t>Photovoltaics</a:t>
            </a:r>
            <a:endParaRPr lang="en-US" sz="1600" i="1" dirty="0" smtClean="0">
              <a:latin typeface="Candara" pitchFamily="34" charset="0"/>
            </a:endParaRP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endParaRPr lang="en-US" sz="2000" dirty="0"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latin typeface="Candara" pitchFamily="34" charset="0"/>
              </a:rPr>
              <a:pPr>
                <a:defRPr/>
              </a:pPr>
              <a:t>7</a:t>
            </a:fld>
            <a:endParaRPr lang="en-US" dirty="0">
              <a:latin typeface="Candar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763000" cy="762000"/>
          </a:xfrm>
        </p:spPr>
        <p:txBody>
          <a:bodyPr/>
          <a:lstStyle/>
          <a:p>
            <a:pPr algn="l"/>
            <a:r>
              <a:rPr lang="en-US" dirty="0">
                <a:latin typeface="Candara" pitchFamily="34" charset="0"/>
              </a:rPr>
              <a:t>Distribution Sensitive </a:t>
            </a:r>
            <a:r>
              <a:rPr lang="en-US" dirty="0" smtClean="0">
                <a:latin typeface="Candara" pitchFamily="34" charset="0"/>
              </a:rPr>
              <a:t>Detector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65496" y="5459374"/>
            <a:ext cx="2197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Times New Roman" pitchFamily="18" charset="0"/>
              </a:rPr>
              <a:t>Non-target 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Times New Roman" pitchFamily="18" charset="0"/>
              </a:rPr>
              <a:t>Response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706466" y="4418525"/>
            <a:ext cx="1548993" cy="11969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0"/>
          </a:effectLst>
          <a:scene3d>
            <a:camera prst="isometricLeftDown">
              <a:rot lat="2100000" lon="3600000" rev="0"/>
            </a:camera>
            <a:lightRig rig="threePt" dir="t"/>
          </a:scene3d>
          <a:sp3d contourW="12700" prstMaterial="matte">
            <a:bevelT h="31750"/>
            <a:contourClr>
              <a:schemeClr val="bg1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6892942" y="5101536"/>
            <a:ext cx="661357" cy="162935"/>
          </a:xfrm>
          <a:custGeom>
            <a:avLst/>
            <a:gdLst>
              <a:gd name="connsiteX0" fmla="*/ 0 w 1177880"/>
              <a:gd name="connsiteY0" fmla="*/ 53039 h 352672"/>
              <a:gd name="connsiteX1" fmla="*/ 423194 w 1177880"/>
              <a:gd name="connsiteY1" fmla="*/ 22811 h 352672"/>
              <a:gd name="connsiteX2" fmla="*/ 906843 w 1177880"/>
              <a:gd name="connsiteY2" fmla="*/ 347763 h 352672"/>
              <a:gd name="connsiteX3" fmla="*/ 1156225 w 1177880"/>
              <a:gd name="connsiteY3" fmla="*/ 219294 h 352672"/>
              <a:gd name="connsiteX4" fmla="*/ 1148668 w 1177880"/>
              <a:gd name="connsiteY4" fmla="*/ 226851 h 3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880" h="352672">
                <a:moveTo>
                  <a:pt x="0" y="53039"/>
                </a:moveTo>
                <a:cubicBezTo>
                  <a:pt x="136027" y="13364"/>
                  <a:pt x="272054" y="-26310"/>
                  <a:pt x="423194" y="22811"/>
                </a:cubicBezTo>
                <a:cubicBezTo>
                  <a:pt x="574335" y="71932"/>
                  <a:pt x="784671" y="315016"/>
                  <a:pt x="906843" y="347763"/>
                </a:cubicBezTo>
                <a:cubicBezTo>
                  <a:pt x="1029015" y="380510"/>
                  <a:pt x="1115921" y="239446"/>
                  <a:pt x="1156225" y="219294"/>
                </a:cubicBezTo>
                <a:cubicBezTo>
                  <a:pt x="1196529" y="199142"/>
                  <a:pt x="1172598" y="212996"/>
                  <a:pt x="1148668" y="226851"/>
                </a:cubicBezTo>
              </a:path>
            </a:pathLst>
          </a:cu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6392266" y="5101536"/>
            <a:ext cx="457200" cy="408603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scene3d>
            <a:camera prst="isometricLeftDown"/>
            <a:lightRig rig="threePt" dir="t"/>
          </a:scene3d>
          <a:sp3d prstMaterial="metal">
            <a:bevelT h="31750" prst="angle"/>
            <a:bevelB h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cxnSp>
        <p:nvCxnSpPr>
          <p:cNvPr id="74" name="Straight Connector 73"/>
          <p:cNvCxnSpPr/>
          <p:nvPr/>
        </p:nvCxnSpPr>
        <p:spPr bwMode="auto">
          <a:xfrm>
            <a:off x="6011266" y="4723325"/>
            <a:ext cx="1066800" cy="9976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Freeform 80"/>
          <p:cNvSpPr/>
          <p:nvPr/>
        </p:nvSpPr>
        <p:spPr>
          <a:xfrm>
            <a:off x="7686469" y="5485325"/>
            <a:ext cx="1296597" cy="307710"/>
          </a:xfrm>
          <a:custGeom>
            <a:avLst/>
            <a:gdLst>
              <a:gd name="connsiteX0" fmla="*/ 0 w 899652"/>
              <a:gd name="connsiteY0" fmla="*/ 1745201 h 1759950"/>
              <a:gd name="connsiteX1" fmla="*/ 221226 w 899652"/>
              <a:gd name="connsiteY1" fmla="*/ 1133143 h 1759950"/>
              <a:gd name="connsiteX2" fmla="*/ 405581 w 899652"/>
              <a:gd name="connsiteY2" fmla="*/ 86008 h 1759950"/>
              <a:gd name="connsiteX3" fmla="*/ 553065 w 899652"/>
              <a:gd name="connsiteY3" fmla="*/ 181872 h 1759950"/>
              <a:gd name="connsiteX4" fmla="*/ 715297 w 899652"/>
              <a:gd name="connsiteY4" fmla="*/ 1147892 h 1759950"/>
              <a:gd name="connsiteX5" fmla="*/ 899652 w 899652"/>
              <a:gd name="connsiteY5" fmla="*/ 1759950 h 175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9652" h="1759950">
                <a:moveTo>
                  <a:pt x="0" y="1745201"/>
                </a:moveTo>
                <a:cubicBezTo>
                  <a:pt x="76814" y="1577438"/>
                  <a:pt x="153629" y="1409675"/>
                  <a:pt x="221226" y="1133143"/>
                </a:cubicBezTo>
                <a:cubicBezTo>
                  <a:pt x="288823" y="856611"/>
                  <a:pt x="350275" y="244553"/>
                  <a:pt x="405581" y="86008"/>
                </a:cubicBezTo>
                <a:cubicBezTo>
                  <a:pt x="460887" y="-72537"/>
                  <a:pt x="501446" y="4891"/>
                  <a:pt x="553065" y="181872"/>
                </a:cubicBezTo>
                <a:cubicBezTo>
                  <a:pt x="604684" y="358853"/>
                  <a:pt x="657533" y="884879"/>
                  <a:pt x="715297" y="1147892"/>
                </a:cubicBezTo>
                <a:cubicBezTo>
                  <a:pt x="773061" y="1410905"/>
                  <a:pt x="836356" y="1585427"/>
                  <a:pt x="899652" y="1759950"/>
                </a:cubicBezTo>
              </a:path>
            </a:pathLst>
          </a:custGeom>
          <a:solidFill>
            <a:srgbClr val="FF6969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141959" y="5542025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Blur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001866" y="5799328"/>
            <a:ext cx="2065934" cy="195072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chemeClr val="bg1"/>
                </a:solidFill>
                <a:latin typeface="Candara" pitchFamily="34" charset="0"/>
                <a:ea typeface="ＭＳ Ｐゴシック"/>
                <a:cs typeface="Times New Roman" pitchFamily="18" charset="0"/>
              </a:rPr>
              <a:t>D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itchFamily="34" charset="0"/>
                <a:ea typeface="ＭＳ Ｐゴシック"/>
                <a:cs typeface="Times New Roman" pitchFamily="18" charset="0"/>
              </a:rPr>
              <a:t>SD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166762" y="4724400"/>
            <a:ext cx="1156086" cy="3077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Times New Roman" pitchFamily="18" charset="0"/>
              </a:rPr>
              <a:t>High current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737195" y="2118282"/>
            <a:ext cx="1548993" cy="11969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0"/>
          </a:effectLst>
          <a:scene3d>
            <a:camera prst="isometricLeftDown">
              <a:rot lat="2100000" lon="3600000" rev="0"/>
            </a:camera>
            <a:lightRig rig="threePt" dir="t"/>
          </a:scene3d>
          <a:sp3d contourW="12700" prstMaterial="matte">
            <a:bevelT h="31750"/>
            <a:contourClr>
              <a:schemeClr val="bg1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6923671" y="2801293"/>
            <a:ext cx="661357" cy="162935"/>
          </a:xfrm>
          <a:custGeom>
            <a:avLst/>
            <a:gdLst>
              <a:gd name="connsiteX0" fmla="*/ 0 w 1177880"/>
              <a:gd name="connsiteY0" fmla="*/ 53039 h 352672"/>
              <a:gd name="connsiteX1" fmla="*/ 423194 w 1177880"/>
              <a:gd name="connsiteY1" fmla="*/ 22811 h 352672"/>
              <a:gd name="connsiteX2" fmla="*/ 906843 w 1177880"/>
              <a:gd name="connsiteY2" fmla="*/ 347763 h 352672"/>
              <a:gd name="connsiteX3" fmla="*/ 1156225 w 1177880"/>
              <a:gd name="connsiteY3" fmla="*/ 219294 h 352672"/>
              <a:gd name="connsiteX4" fmla="*/ 1148668 w 1177880"/>
              <a:gd name="connsiteY4" fmla="*/ 226851 h 3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880" h="352672">
                <a:moveTo>
                  <a:pt x="0" y="53039"/>
                </a:moveTo>
                <a:cubicBezTo>
                  <a:pt x="136027" y="13364"/>
                  <a:pt x="272054" y="-26310"/>
                  <a:pt x="423194" y="22811"/>
                </a:cubicBezTo>
                <a:cubicBezTo>
                  <a:pt x="574335" y="71932"/>
                  <a:pt x="784671" y="315016"/>
                  <a:pt x="906843" y="347763"/>
                </a:cubicBezTo>
                <a:cubicBezTo>
                  <a:pt x="1029015" y="380510"/>
                  <a:pt x="1115921" y="239446"/>
                  <a:pt x="1156225" y="219294"/>
                </a:cubicBezTo>
                <a:cubicBezTo>
                  <a:pt x="1196529" y="199142"/>
                  <a:pt x="1172598" y="212996"/>
                  <a:pt x="1148668" y="226851"/>
                </a:cubicBezTo>
              </a:path>
            </a:pathLst>
          </a:cu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6663703" y="3097037"/>
            <a:ext cx="140818" cy="14081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scene3d>
            <a:camera prst="isometricLeftDown"/>
            <a:lightRig rig="threePt" dir="t"/>
          </a:scene3d>
          <a:sp3d prstMaterial="metal">
            <a:bevelT h="31750" prst="angle"/>
            <a:bevelB h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42165" y="2477032"/>
            <a:ext cx="1066800" cy="9976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Rectangle 86"/>
          <p:cNvSpPr/>
          <p:nvPr/>
        </p:nvSpPr>
        <p:spPr>
          <a:xfrm>
            <a:off x="7184995" y="3538728"/>
            <a:ext cx="1882805" cy="195072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Candara" pitchFamily="34" charset="0"/>
                <a:ea typeface="ＭＳ Ｐゴシック"/>
                <a:cs typeface="Times New Roman" pitchFamily="18" charset="0"/>
              </a:rPr>
              <a:t>D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itchFamily="34" charset="0"/>
                <a:ea typeface="ＭＳ Ｐゴシック"/>
                <a:cs typeface="Times New Roman" pitchFamily="18" charset="0"/>
              </a:rPr>
              <a:t>SD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8131455" y="2553063"/>
            <a:ext cx="500825" cy="983777"/>
          </a:xfrm>
          <a:custGeom>
            <a:avLst/>
            <a:gdLst>
              <a:gd name="connsiteX0" fmla="*/ 0 w 899652"/>
              <a:gd name="connsiteY0" fmla="*/ 1745201 h 1759950"/>
              <a:gd name="connsiteX1" fmla="*/ 221226 w 899652"/>
              <a:gd name="connsiteY1" fmla="*/ 1133143 h 1759950"/>
              <a:gd name="connsiteX2" fmla="*/ 405581 w 899652"/>
              <a:gd name="connsiteY2" fmla="*/ 86008 h 1759950"/>
              <a:gd name="connsiteX3" fmla="*/ 553065 w 899652"/>
              <a:gd name="connsiteY3" fmla="*/ 181872 h 1759950"/>
              <a:gd name="connsiteX4" fmla="*/ 715297 w 899652"/>
              <a:gd name="connsiteY4" fmla="*/ 1147892 h 1759950"/>
              <a:gd name="connsiteX5" fmla="*/ 899652 w 899652"/>
              <a:gd name="connsiteY5" fmla="*/ 1759950 h 175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9652" h="1759950">
                <a:moveTo>
                  <a:pt x="0" y="1745201"/>
                </a:moveTo>
                <a:cubicBezTo>
                  <a:pt x="76814" y="1577438"/>
                  <a:pt x="153629" y="1409675"/>
                  <a:pt x="221226" y="1133143"/>
                </a:cubicBezTo>
                <a:cubicBezTo>
                  <a:pt x="288823" y="856611"/>
                  <a:pt x="350275" y="244553"/>
                  <a:pt x="405581" y="86008"/>
                </a:cubicBezTo>
                <a:cubicBezTo>
                  <a:pt x="460887" y="-72537"/>
                  <a:pt x="501446" y="4891"/>
                  <a:pt x="553065" y="181872"/>
                </a:cubicBezTo>
                <a:cubicBezTo>
                  <a:pt x="604684" y="358853"/>
                  <a:pt x="657533" y="884879"/>
                  <a:pt x="715297" y="1147892"/>
                </a:cubicBezTo>
                <a:cubicBezTo>
                  <a:pt x="773061" y="1410905"/>
                  <a:pt x="836356" y="1585427"/>
                  <a:pt x="899652" y="1759950"/>
                </a:cubicBezTo>
              </a:path>
            </a:pathLst>
          </a:custGeom>
          <a:solidFill>
            <a:srgbClr val="FF6969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32404" y="3277913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rPr>
              <a:t>Spot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103300" y="2438400"/>
            <a:ext cx="1124027" cy="3077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Times New Roman" pitchFamily="18" charset="0"/>
              </a:rPr>
              <a:t>Low current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574416">
            <a:off x="6073822" y="2047532"/>
            <a:ext cx="551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bg1"/>
                </a:solidFill>
                <a:latin typeface="Candara" pitchFamily="34" charset="0"/>
                <a:ea typeface="ＭＳ Ｐゴシック"/>
                <a:cs typeface="Times New Roman" pitchFamily="18" charset="0"/>
              </a:rPr>
              <a:t>DSD</a:t>
            </a:r>
          </a:p>
        </p:txBody>
      </p:sp>
      <p:sp>
        <p:nvSpPr>
          <p:cNvPr id="93" name="Rectangle 92"/>
          <p:cNvSpPr/>
          <p:nvPr/>
        </p:nvSpPr>
        <p:spPr>
          <a:xfrm rot="2574416">
            <a:off x="6028408" y="4333532"/>
            <a:ext cx="551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bg1"/>
                </a:solidFill>
                <a:latin typeface="Candara" pitchFamily="34" charset="0"/>
                <a:ea typeface="ＭＳ Ｐゴシック"/>
                <a:cs typeface="Times New Roman" pitchFamily="18" charset="0"/>
              </a:rPr>
              <a:t>DSD</a:t>
            </a:r>
          </a:p>
        </p:txBody>
      </p:sp>
    </p:spTree>
    <p:extLst>
      <p:ext uri="{BB962C8B-B14F-4D97-AF65-F5344CB8AC3E}">
        <p14:creationId xmlns:p14="http://schemas.microsoft.com/office/powerpoint/2010/main" val="15414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solidFill>
                  <a:srgbClr val="000000"/>
                </a:solidFill>
                <a:latin typeface="Candara" pitchFamily="34" charset="0"/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219200"/>
                <a:ext cx="6858000" cy="53340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 smtClean="0">
                  <a:latin typeface="Candara" pitchFamily="34" charset="0"/>
                </a:endParaRPr>
              </a:p>
              <a:p>
                <a:r>
                  <a:rPr lang="en-US" dirty="0" smtClean="0">
                    <a:latin typeface="Candara" pitchFamily="34" charset="0"/>
                  </a:rPr>
                  <a:t>Transverse space </a:t>
                </a:r>
                <a:r>
                  <a:rPr lang="en-US" b="1" i="1" dirty="0" smtClean="0">
                    <a:latin typeface="Candara" pitchFamily="34" charset="0"/>
                  </a:rPr>
                  <a:t>in</a:t>
                </a:r>
                <a:r>
                  <a:rPr lang="en-US" i="1" dirty="0" smtClean="0">
                    <a:latin typeface="Candara" pitchFamily="34" charset="0"/>
                  </a:rPr>
                  <a:t>variance </a:t>
                </a:r>
              </a:p>
              <a:p>
                <a:pPr lvl="1">
                  <a:buFont typeface="Courier New" pitchFamily="49" charset="0"/>
                  <a:buChar char="o"/>
                </a:pPr>
                <a:r>
                  <a:rPr lang="en-US" sz="2000" dirty="0" smtClean="0">
                    <a:latin typeface="Candara" pitchFamily="34" charset="0"/>
                  </a:rPr>
                  <a:t>Hologram response moves on detector</a:t>
                </a:r>
              </a:p>
              <a:p>
                <a:pPr lvl="1">
                  <a:buFont typeface="Courier New" pitchFamily="49" charset="0"/>
                  <a:buChar char="o"/>
                </a:pPr>
                <a:r>
                  <a:rPr lang="en-US" sz="2000" dirty="0" smtClean="0">
                    <a:latin typeface="Candara" pitchFamily="34" charset="0"/>
                  </a:rPr>
                  <a:t>1cm</a:t>
                </a:r>
                <a:r>
                  <a:rPr lang="en-US" sz="2000" baseline="30000" dirty="0" smtClean="0">
                    <a:latin typeface="Candara" pitchFamily="34" charset="0"/>
                  </a:rPr>
                  <a:t>3</a:t>
                </a:r>
                <a:r>
                  <a:rPr lang="en-US" sz="2000" dirty="0" smtClean="0">
                    <a:latin typeface="Candara" pitchFamily="34" charset="0"/>
                  </a:rPr>
                  <a:t> device has ~50</a:t>
                </a:r>
                <a:r>
                  <a:rPr lang="en-US" sz="2000" dirty="0" smtClean="0">
                    <a:latin typeface="Calibri"/>
                    <a:cs typeface="Calibri"/>
                  </a:rPr>
                  <a:t>˚</a:t>
                </a:r>
                <a:r>
                  <a:rPr lang="en-US" sz="2000" dirty="0" smtClean="0">
                    <a:latin typeface="Candara" pitchFamily="34" charset="0"/>
                  </a:rPr>
                  <a:t> field of view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dirty="0" smtClean="0">
                    <a:latin typeface="Candara" pitchFamily="34" charset="0"/>
                  </a:rPr>
                  <a:t>Axial space </a:t>
                </a:r>
                <a:r>
                  <a:rPr lang="en-US" i="1" dirty="0" smtClean="0">
                    <a:latin typeface="Candara" pitchFamily="34" charset="0"/>
                  </a:rPr>
                  <a:t>variance</a:t>
                </a:r>
              </a:p>
              <a:p>
                <a:pPr lvl="1">
                  <a:buFont typeface="Courier New" pitchFamily="49" charset="0"/>
                  <a:buChar char="o"/>
                </a:pPr>
                <a:r>
                  <a:rPr lang="en-US" sz="2000" dirty="0" smtClean="0">
                    <a:latin typeface="Candara" pitchFamily="34" charset="0"/>
                  </a:rPr>
                  <a:t>Change in scale and defocus</a:t>
                </a:r>
              </a:p>
              <a:p>
                <a:pPr lvl="1">
                  <a:buFont typeface="Courier New" pitchFamily="49" charset="0"/>
                  <a:buChar char="o"/>
                </a:pPr>
                <a:r>
                  <a:rPr lang="en-US" sz="2000" dirty="0" smtClean="0">
                    <a:latin typeface="Candara" pitchFamily="34" charset="0"/>
                    <a:ea typeface="Cambria Math"/>
                  </a:rPr>
                  <a:t>Operation range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𝑧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)=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𝑘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𝑍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dirty="0" smtClean="0">
                  <a:latin typeface="Candara" pitchFamily="34" charset="0"/>
                  <a:ea typeface="Cambria Math"/>
                </a:endParaRP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𝑧</m:t>
                    </m:r>
                    <m:r>
                      <a:rPr lang="en-US" sz="2000" b="0" i="0" smtClean="0">
                        <a:latin typeface="Cambria Math"/>
                        <a:ea typeface="Cambria Math"/>
                      </a:rPr>
                      <m:t>=50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cm</m:t>
                    </m:r>
                    <m:r>
                      <a:rPr lang="en-US" sz="20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for</m:t>
                    </m:r>
                    <m:r>
                      <a:rPr lang="en-US" sz="20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Z</m:t>
                    </m:r>
                    <m:r>
                      <a:rPr lang="en-US" sz="2000" b="0" i="0" smtClean="0">
                        <a:latin typeface="Cambria Math"/>
                        <a:ea typeface="Cambria Math"/>
                      </a:rPr>
                      <m:t>=1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en-US" sz="2000" dirty="0" smtClean="0">
                  <a:latin typeface="Candara" pitchFamily="34" charset="0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dirty="0" smtClean="0">
                    <a:latin typeface="Candara" pitchFamily="34" charset="0"/>
                  </a:rPr>
                  <a:t>Multiplexed holograms</a:t>
                </a:r>
              </a:p>
              <a:p>
                <a:pPr lvl="1">
                  <a:buFont typeface="Courier New" pitchFamily="49" charset="0"/>
                  <a:buChar char="o"/>
                </a:pPr>
                <a:r>
                  <a:rPr lang="en-US" sz="2000" dirty="0" smtClean="0">
                    <a:latin typeface="Candara" pitchFamily="34" charset="0"/>
                  </a:rPr>
                  <a:t>For scale and rotation invariance</a:t>
                </a:r>
              </a:p>
              <a:p>
                <a:pPr lvl="1">
                  <a:buFont typeface="Courier New" pitchFamily="49" charset="0"/>
                  <a:buChar char="o"/>
                </a:pPr>
                <a:r>
                  <a:rPr lang="en-US" sz="2000" dirty="0" smtClean="0">
                    <a:latin typeface="Candara" pitchFamily="34" charset="0"/>
                  </a:rPr>
                  <a:t>For multiple targets</a:t>
                </a:r>
              </a:p>
              <a:p>
                <a:pPr lvl="1"/>
                <a:endParaRPr lang="en-US" sz="2000" dirty="0" smtClean="0">
                  <a:latin typeface="Candara" pitchFamily="34" charset="0"/>
                </a:endParaRPr>
              </a:p>
              <a:p>
                <a:pPr lvl="1"/>
                <a:endParaRPr lang="en-US" sz="2000" dirty="0" smtClean="0">
                  <a:latin typeface="Candara" pitchFamily="34" charset="0"/>
                </a:endParaRPr>
              </a:p>
              <a:p>
                <a:pPr lvl="1"/>
                <a:endParaRPr lang="en-US" sz="2800" dirty="0" smtClean="0">
                  <a:latin typeface="Candara" pitchFamily="34" charset="0"/>
                </a:endParaRPr>
              </a:p>
              <a:p>
                <a:pPr lvl="1"/>
                <a:endParaRPr lang="en-US" sz="2800" dirty="0">
                  <a:latin typeface="Candara" pitchFamily="34" charset="0"/>
                </a:endParaRPr>
              </a:p>
              <a:p>
                <a:endParaRPr lang="en-US" dirty="0">
                  <a:latin typeface="Candara" pitchFamily="34" charset="0"/>
                </a:endParaRPr>
              </a:p>
              <a:p>
                <a:endParaRPr lang="en-US" dirty="0">
                  <a:latin typeface="Candara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19200"/>
                <a:ext cx="6858000" cy="5334000"/>
              </a:xfrm>
              <a:blipFill rotWithShape="1">
                <a:blip r:embed="rId3"/>
                <a:stretch>
                  <a:fillRect l="-1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51467" y="6522074"/>
                <a:ext cx="3099246" cy="335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Candara" pitchFamily="34" charset="0"/>
                  </a:rPr>
                  <a:t>*k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1000" i="1"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a:rPr lang="en-US" sz="10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num>
                      <m:den>
                        <m:r>
                          <a:rPr lang="en-US" sz="1000" b="0" i="1" smtClean="0">
                            <a:latin typeface="Cambria Math"/>
                            <a:ea typeface="Cambria Math"/>
                          </a:rPr>
                          <m:t>𝑠𝑓</m:t>
                        </m:r>
                      </m:den>
                    </m:f>
                  </m:oMath>
                </a14:m>
                <a:r>
                  <a:rPr lang="en-US" sz="1000" dirty="0" smtClean="0">
                    <a:latin typeface="Candara" pitchFamily="34" charset="0"/>
                  </a:rPr>
                  <a:t>  (s: target size, f: focal length, </a:t>
                </a:r>
                <a14:m>
                  <m:oMath xmlns:m="http://schemas.openxmlformats.org/officeDocument/2006/math">
                    <m:r>
                      <a:rPr lang="en-US" sz="1000" i="1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1000" i="1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r>
                  <a:rPr lang="en-US" sz="1000" dirty="0" smtClean="0">
                    <a:latin typeface="Candara" pitchFamily="34" charset="0"/>
                  </a:rPr>
                  <a:t>: scale change)</a:t>
                </a:r>
                <a:endParaRPr lang="en-US" sz="1000" dirty="0">
                  <a:latin typeface="Candara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467" y="6522074"/>
                <a:ext cx="3099246" cy="3359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7630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Target Detection: Wide Field of View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82914" y="3016434"/>
            <a:ext cx="1290828" cy="997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0"/>
          </a:effectLst>
          <a:scene3d>
            <a:camera prst="isometricLeftDown">
              <a:rot lat="2100000" lon="3600000" rev="0"/>
            </a:camera>
            <a:lightRig rig="threePt" dir="t"/>
          </a:scene3d>
          <a:sp3d contourW="12700" prstMaterial="matte">
            <a:bevelT h="31750"/>
            <a:contourClr>
              <a:schemeClr val="bg1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578826" y="3309804"/>
            <a:ext cx="1701546" cy="1173480"/>
          </a:xfrm>
          <a:prstGeom prst="rect">
            <a:avLst/>
          </a:prstGeom>
          <a:pattFill prst="lgConfetti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0"/>
          </a:effectLst>
          <a:scene3d>
            <a:camera prst="isometricLeftDown">
              <a:rot lat="2100000" lon="3600000" rev="0"/>
            </a:camera>
            <a:lightRig rig="threePt" dir="t"/>
          </a:scene3d>
          <a:sp3d contourW="12700" prstMaterial="matte">
            <a:bevelT h="31750"/>
            <a:contourClr>
              <a:schemeClr val="bg1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6657" y="2461736"/>
            <a:ext cx="1642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rPr>
              <a:t>Target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rPr>
              <a:t>Hologram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4518" y="2286000"/>
            <a:ext cx="211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rPr>
              <a:t>Distribution Sensitive Detector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ea typeface="ＭＳ Ｐゴシック" pitchFamily="27" charset="-128"/>
                <a:cs typeface="Times New Roman" pitchFamily="18" charset="0"/>
              </a:rPr>
              <a:t>(DSD)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869654" y="4776654"/>
            <a:ext cx="234696" cy="2115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0"/>
          </a:effectLst>
          <a:scene3d>
            <a:camera prst="isometricLeftDown">
              <a:rot lat="2100000" lon="3600000" rev="0"/>
            </a:camera>
            <a:lightRig rig="threePt" dir="t"/>
          </a:scene3d>
          <a:sp3d contourW="12700" prstMaterial="matte">
            <a:bevelT h="31750"/>
            <a:contourClr>
              <a:schemeClr val="bg1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6566" y="5030689"/>
            <a:ext cx="189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ea typeface="ＭＳ Ｐゴシック" pitchFamily="27" charset="-128"/>
                <a:cs typeface="Times New Roman" pitchFamily="18" charset="0"/>
              </a:rPr>
              <a:t>Ambient-light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itchFamily="34" charset="0"/>
                <a:ea typeface="ＭＳ Ｐゴシック" pitchFamily="27" charset="-128"/>
                <a:cs typeface="Times New Roman" pitchFamily="18" charset="0"/>
              </a:rPr>
              <a:t>Detector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8271644" y="3585610"/>
            <a:ext cx="551131" cy="135779"/>
          </a:xfrm>
          <a:custGeom>
            <a:avLst/>
            <a:gdLst>
              <a:gd name="connsiteX0" fmla="*/ 0 w 1177880"/>
              <a:gd name="connsiteY0" fmla="*/ 53039 h 352672"/>
              <a:gd name="connsiteX1" fmla="*/ 423194 w 1177880"/>
              <a:gd name="connsiteY1" fmla="*/ 22811 h 352672"/>
              <a:gd name="connsiteX2" fmla="*/ 906843 w 1177880"/>
              <a:gd name="connsiteY2" fmla="*/ 347763 h 352672"/>
              <a:gd name="connsiteX3" fmla="*/ 1156225 w 1177880"/>
              <a:gd name="connsiteY3" fmla="*/ 219294 h 352672"/>
              <a:gd name="connsiteX4" fmla="*/ 1148668 w 1177880"/>
              <a:gd name="connsiteY4" fmla="*/ 226851 h 3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880" h="352672">
                <a:moveTo>
                  <a:pt x="0" y="53039"/>
                </a:moveTo>
                <a:cubicBezTo>
                  <a:pt x="136027" y="13364"/>
                  <a:pt x="272054" y="-26310"/>
                  <a:pt x="423194" y="22811"/>
                </a:cubicBezTo>
                <a:cubicBezTo>
                  <a:pt x="574335" y="71932"/>
                  <a:pt x="784671" y="315016"/>
                  <a:pt x="906843" y="347763"/>
                </a:cubicBezTo>
                <a:cubicBezTo>
                  <a:pt x="1029015" y="380510"/>
                  <a:pt x="1115921" y="239446"/>
                  <a:pt x="1156225" y="219294"/>
                </a:cubicBezTo>
                <a:cubicBezTo>
                  <a:pt x="1196529" y="199142"/>
                  <a:pt x="1172598" y="212996"/>
                  <a:pt x="1148668" y="226851"/>
                </a:cubicBezTo>
              </a:path>
            </a:pathLst>
          </a:cu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8061783" y="4852453"/>
            <a:ext cx="551131" cy="135779"/>
          </a:xfrm>
          <a:custGeom>
            <a:avLst/>
            <a:gdLst>
              <a:gd name="connsiteX0" fmla="*/ 0 w 1177880"/>
              <a:gd name="connsiteY0" fmla="*/ 53039 h 352672"/>
              <a:gd name="connsiteX1" fmla="*/ 423194 w 1177880"/>
              <a:gd name="connsiteY1" fmla="*/ 22811 h 352672"/>
              <a:gd name="connsiteX2" fmla="*/ 906843 w 1177880"/>
              <a:gd name="connsiteY2" fmla="*/ 347763 h 352672"/>
              <a:gd name="connsiteX3" fmla="*/ 1156225 w 1177880"/>
              <a:gd name="connsiteY3" fmla="*/ 219294 h 352672"/>
              <a:gd name="connsiteX4" fmla="*/ 1148668 w 1177880"/>
              <a:gd name="connsiteY4" fmla="*/ 226851 h 3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880" h="352672">
                <a:moveTo>
                  <a:pt x="0" y="53039"/>
                </a:moveTo>
                <a:cubicBezTo>
                  <a:pt x="136027" y="13364"/>
                  <a:pt x="272054" y="-26310"/>
                  <a:pt x="423194" y="22811"/>
                </a:cubicBezTo>
                <a:cubicBezTo>
                  <a:pt x="574335" y="71932"/>
                  <a:pt x="784671" y="315016"/>
                  <a:pt x="906843" y="347763"/>
                </a:cubicBezTo>
                <a:cubicBezTo>
                  <a:pt x="1029015" y="380510"/>
                  <a:pt x="1115921" y="239446"/>
                  <a:pt x="1156225" y="219294"/>
                </a:cubicBezTo>
                <a:cubicBezTo>
                  <a:pt x="1196529" y="199142"/>
                  <a:pt x="1172598" y="212996"/>
                  <a:pt x="1148668" y="226851"/>
                </a:cubicBezTo>
              </a:path>
            </a:pathLst>
          </a:cu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520994" y="3309510"/>
                <a:ext cx="6035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h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994" y="3309510"/>
                <a:ext cx="603562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387674" y="4604422"/>
                <a:ext cx="6050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674" y="4604422"/>
                <a:ext cx="605037" cy="338554"/>
              </a:xfrm>
              <a:prstGeom prst="rect">
                <a:avLst/>
              </a:prstGeom>
              <a:blipFill rotWithShape="1">
                <a:blip r:embed="rId6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5924575" y="3177064"/>
            <a:ext cx="1466960" cy="2156936"/>
            <a:chOff x="4229932" y="2044952"/>
            <a:chExt cx="1905142" cy="2801215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 flipV="1">
              <a:off x="4229932" y="2044952"/>
              <a:ext cx="1905142" cy="93439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stCxn id="67" idx="3"/>
            </p:cNvCxnSpPr>
            <p:nvPr/>
          </p:nvCxnSpPr>
          <p:spPr bwMode="auto">
            <a:xfrm flipV="1">
              <a:off x="5596112" y="2979347"/>
              <a:ext cx="538961" cy="186682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4229932" y="2979343"/>
              <a:ext cx="1905142" cy="55002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5543638" y="2994590"/>
              <a:ext cx="591436" cy="40008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Rectangle 21"/>
          <p:cNvSpPr>
            <a:spLocks noChangeAspect="1"/>
          </p:cNvSpPr>
          <p:nvPr/>
        </p:nvSpPr>
        <p:spPr bwMode="auto">
          <a:xfrm>
            <a:off x="5428151" y="3558064"/>
            <a:ext cx="2041377" cy="1407846"/>
          </a:xfrm>
          <a:prstGeom prst="rect">
            <a:avLst/>
          </a:prstGeom>
          <a:solidFill>
            <a:schemeClr val="bg1">
              <a:lumMod val="75000"/>
              <a:alpha val="0"/>
            </a:schemeClr>
          </a:solidFill>
          <a:ln w="19050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>
            <a:softEdge rad="635000"/>
          </a:effectLst>
          <a:scene3d>
            <a:camera prst="isometricLeftDown">
              <a:rot lat="2100000" lon="3600000" rev="0"/>
            </a:camera>
            <a:lightRig rig="threePt" dir="t"/>
          </a:scene3d>
          <a:sp3d contourW="12700" prstMaterial="matte">
            <a:contourClr>
              <a:schemeClr val="bg1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398872" y="3733800"/>
            <a:ext cx="230528" cy="6394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6536435" y="4572000"/>
            <a:ext cx="397765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5972121" y="4724400"/>
            <a:ext cx="733479" cy="609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3" name="Oval 22"/>
          <p:cNvSpPr/>
          <p:nvPr/>
        </p:nvSpPr>
        <p:spPr bwMode="auto">
          <a:xfrm>
            <a:off x="5412129" y="3421225"/>
            <a:ext cx="838199" cy="365439"/>
          </a:xfrm>
          <a:prstGeom prst="ellipse">
            <a:avLst/>
          </a:prstGeom>
          <a:solidFill>
            <a:srgbClr val="FF5B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100" dirty="0">
                <a:solidFill>
                  <a:schemeClr val="bg1"/>
                </a:solidFill>
                <a:latin typeface="Candara" pitchFamily="34" charset="0"/>
                <a:ea typeface="ＭＳ Ｐゴシック" pitchFamily="27" charset="-128"/>
                <a:cs typeface="ＭＳ Ｐゴシック" pitchFamily="27" charset="-128"/>
              </a:rPr>
              <a:t>Target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pitchFamily="34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 flipV="1">
            <a:off x="8018932" y="3352800"/>
            <a:ext cx="210668" cy="35894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" name="Oval 20"/>
          <p:cNvSpPr/>
          <p:nvPr/>
        </p:nvSpPr>
        <p:spPr bwMode="auto">
          <a:xfrm>
            <a:off x="8055004" y="3832063"/>
            <a:ext cx="117348" cy="11734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FF0000">
                <a:alpha val="57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scene3d>
            <a:camera prst="isometricLeftDown"/>
            <a:lightRig rig="threePt" dir="t"/>
          </a:scene3d>
          <a:sp3d prstMaterial="metal">
            <a:bevelT h="31750" prst="angle"/>
            <a:bevelB h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39" name="Rectangle 38"/>
          <p:cNvSpPr>
            <a:spLocks noChangeAspect="1"/>
          </p:cNvSpPr>
          <p:nvPr/>
        </p:nvSpPr>
        <p:spPr bwMode="auto">
          <a:xfrm>
            <a:off x="3881675" y="3478787"/>
            <a:ext cx="3352999" cy="2312413"/>
          </a:xfrm>
          <a:prstGeom prst="rect">
            <a:avLst/>
          </a:prstGeom>
          <a:solidFill>
            <a:schemeClr val="bg1">
              <a:lumMod val="75000"/>
              <a:alpha val="0"/>
            </a:schemeClr>
          </a:solidFill>
          <a:ln w="19050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>
            <a:softEdge rad="635000"/>
          </a:effectLst>
          <a:scene3d>
            <a:camera prst="isometricLeftDown">
              <a:rot lat="2100000" lon="3600000" rev="0"/>
            </a:camera>
            <a:lightRig rig="threePt" dir="t"/>
          </a:scene3d>
          <a:sp3d contourW="12700" prstMaterial="matte">
            <a:contourClr>
              <a:schemeClr val="bg1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ndara" pitchFamily="34" charset="0"/>
              <a:ea typeface="ＭＳ Ｐゴシック" pitchFamily="27" charset="-128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 rot="21447374">
            <a:off x="6902050" y="5866896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ea typeface="Cambria Math"/>
              </a:rPr>
              <a:t>Operation </a:t>
            </a:r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ea typeface="Cambria Math"/>
            </a:endParaRPr>
          </a:p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ea typeface="Cambria Math"/>
              </a:rPr>
              <a:t>Range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ea typeface="Cambria Math"/>
              </a:rPr>
              <a:t>(𝛿𝑧) 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6683455" y="5528509"/>
            <a:ext cx="428514" cy="9992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6448839" y="5334000"/>
            <a:ext cx="521618" cy="1066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endCxn id="67" idx="2"/>
          </p:cNvCxnSpPr>
          <p:nvPr/>
        </p:nvCxnSpPr>
        <p:spPr bwMode="auto">
          <a:xfrm flipV="1">
            <a:off x="6412582" y="4216400"/>
            <a:ext cx="580885" cy="3103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4724400" y="2895600"/>
            <a:ext cx="1247721" cy="2904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4724400" y="4320064"/>
            <a:ext cx="1223483" cy="40433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Freeform 66"/>
          <p:cNvSpPr/>
          <p:nvPr/>
        </p:nvSpPr>
        <p:spPr bwMode="auto">
          <a:xfrm>
            <a:off x="4724400" y="2870200"/>
            <a:ext cx="2269067" cy="3564467"/>
          </a:xfrm>
          <a:custGeom>
            <a:avLst/>
            <a:gdLst>
              <a:gd name="connsiteX0" fmla="*/ 8467 w 2269067"/>
              <a:gd name="connsiteY0" fmla="*/ 0 h 3564467"/>
              <a:gd name="connsiteX1" fmla="*/ 1253067 w 2269067"/>
              <a:gd name="connsiteY1" fmla="*/ 313267 h 3564467"/>
              <a:gd name="connsiteX2" fmla="*/ 2269067 w 2269067"/>
              <a:gd name="connsiteY2" fmla="*/ 1346200 h 3564467"/>
              <a:gd name="connsiteX3" fmla="*/ 2252134 w 2269067"/>
              <a:gd name="connsiteY3" fmla="*/ 2463800 h 3564467"/>
              <a:gd name="connsiteX4" fmla="*/ 1710267 w 2269067"/>
              <a:gd name="connsiteY4" fmla="*/ 3564467 h 3564467"/>
              <a:gd name="connsiteX5" fmla="*/ 0 w 2269067"/>
              <a:gd name="connsiteY5" fmla="*/ 1879600 h 3564467"/>
              <a:gd name="connsiteX6" fmla="*/ 8467 w 2269067"/>
              <a:gd name="connsiteY6" fmla="*/ 0 h 356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9067" h="3564467">
                <a:moveTo>
                  <a:pt x="8467" y="0"/>
                </a:moveTo>
                <a:lnTo>
                  <a:pt x="1253067" y="313267"/>
                </a:lnTo>
                <a:lnTo>
                  <a:pt x="2269067" y="1346200"/>
                </a:lnTo>
                <a:lnTo>
                  <a:pt x="2252134" y="2463800"/>
                </a:lnTo>
                <a:lnTo>
                  <a:pt x="1710267" y="3564467"/>
                </a:lnTo>
                <a:lnTo>
                  <a:pt x="0" y="1879600"/>
                </a:lnTo>
                <a:cubicBezTo>
                  <a:pt x="2822" y="1253067"/>
                  <a:pt x="5645" y="626533"/>
                  <a:pt x="8467" y="0"/>
                </a:cubicBezTo>
                <a:close/>
              </a:path>
            </a:pathLst>
          </a:custGeom>
          <a:solidFill>
            <a:srgbClr val="95CFD3">
              <a:alpha val="20000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020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03732 0.1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-0.03733 -0.089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4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33 0.15232 L 0.079 0.096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27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 0.09676 L -0.00434 0.196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50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1" grpId="0" animBg="1"/>
      <p:bldP spid="21" grpId="1" animBg="1"/>
      <p:bldP spid="21" grpId="2" animBg="1"/>
      <p:bldP spid="39" grpId="0" animBg="1"/>
      <p:bldP spid="42" grpId="0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13"/>
          <a:stretch/>
        </p:blipFill>
        <p:spPr bwMode="auto">
          <a:xfrm>
            <a:off x="3740135" y="1633954"/>
            <a:ext cx="4470963" cy="19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5" name="Picture 3" descr="C:\prasanna\research\techReview\2012\pics\IMG_05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0" b="12515"/>
          <a:stretch/>
        </p:blipFill>
        <p:spPr bwMode="auto">
          <a:xfrm>
            <a:off x="2968286" y="3623696"/>
            <a:ext cx="5195717" cy="31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34"/>
          <a:stretch/>
        </p:blipFill>
        <p:spPr bwMode="auto">
          <a:xfrm>
            <a:off x="381000" y="3317776"/>
            <a:ext cx="2587286" cy="24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3285835" y="5012519"/>
            <a:ext cx="1545722" cy="9922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285836" y="4946641"/>
            <a:ext cx="2280309" cy="658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5975617" y="4954875"/>
            <a:ext cx="965888" cy="576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950687" y="4238478"/>
            <a:ext cx="0" cy="21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1963167" y="2475164"/>
            <a:ext cx="170633" cy="5429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andara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2295181" y="2475164"/>
            <a:ext cx="170633" cy="5429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andara" pitchFamily="34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0" name="Straight Connector 19"/>
          <p:cNvCxnSpPr>
            <a:cxnSpLocks noChangeAspect="1"/>
            <a:stCxn id="21" idx="1"/>
          </p:cNvCxnSpPr>
          <p:nvPr/>
        </p:nvCxnSpPr>
        <p:spPr bwMode="auto">
          <a:xfrm flipH="1">
            <a:off x="461647" y="2498363"/>
            <a:ext cx="1417342" cy="11345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1742729" y="2396559"/>
            <a:ext cx="930441" cy="695160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andara" pitchFamily="34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2" name="Straight Connector 21"/>
          <p:cNvCxnSpPr>
            <a:cxnSpLocks noChangeAspect="1"/>
          </p:cNvCxnSpPr>
          <p:nvPr/>
        </p:nvCxnSpPr>
        <p:spPr bwMode="auto">
          <a:xfrm rot="-360000" flipH="1" flipV="1">
            <a:off x="2740829" y="2679199"/>
            <a:ext cx="113312" cy="9172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>
            <a:spLocks noChangeAspect="1"/>
          </p:cNvSpPr>
          <p:nvPr/>
        </p:nvSpPr>
        <p:spPr bwMode="auto">
          <a:xfrm>
            <a:off x="2184476" y="2483328"/>
            <a:ext cx="43433" cy="535169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andara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spect="1"/>
          </p:cNvSpPr>
          <p:nvPr/>
        </p:nvSpPr>
        <p:spPr>
          <a:xfrm>
            <a:off x="2919087" y="6169223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ndara" pitchFamily="34" charset="0"/>
              </a:rPr>
              <a:t>Spatial Light 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Candara" pitchFamily="34" charset="0"/>
              </a:rPr>
              <a:t>Modulator (SLM)</a:t>
            </a:r>
            <a:endParaRPr lang="en-US" sz="18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4" name="TextBox 23"/>
          <p:cNvSpPr txBox="1">
            <a:spLocks noChangeAspect="1"/>
          </p:cNvSpPr>
          <p:nvPr/>
        </p:nvSpPr>
        <p:spPr>
          <a:xfrm>
            <a:off x="6809133" y="5615225"/>
            <a:ext cx="1401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Candara" pitchFamily="34" charset="0"/>
              </a:rPr>
              <a:t>Distribution Sensitive</a:t>
            </a:r>
          </a:p>
          <a:p>
            <a:pPr algn="r"/>
            <a:r>
              <a:rPr lang="en-US" sz="1800" b="1" dirty="0" smtClean="0">
                <a:solidFill>
                  <a:schemeClr val="bg1"/>
                </a:solidFill>
                <a:latin typeface="Candara" pitchFamily="34" charset="0"/>
              </a:rPr>
              <a:t>Detector (DSD)</a:t>
            </a:r>
            <a:endParaRPr lang="en-US" sz="18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5" name="TextBox 24"/>
          <p:cNvSpPr txBox="1">
            <a:spLocks noChangeAspect="1"/>
          </p:cNvSpPr>
          <p:nvPr/>
        </p:nvSpPr>
        <p:spPr>
          <a:xfrm>
            <a:off x="4096298" y="399615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ndara" pitchFamily="34" charset="0"/>
              </a:rPr>
              <a:t>2D imager</a:t>
            </a:r>
            <a:endParaRPr lang="en-US" sz="18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763000" cy="762000"/>
          </a:xfrm>
        </p:spPr>
        <p:txBody>
          <a:bodyPr/>
          <a:lstStyle/>
          <a:p>
            <a:pPr algn="l"/>
            <a:r>
              <a:rPr lang="en-US" dirty="0" smtClean="0">
                <a:latin typeface="Candara" pitchFamily="34" charset="0"/>
              </a:rPr>
              <a:t>Results: Single </a:t>
            </a:r>
            <a:r>
              <a:rPr lang="en-US" dirty="0">
                <a:latin typeface="Candara" pitchFamily="34" charset="0"/>
              </a:rPr>
              <a:t>Element Optical Processing</a:t>
            </a:r>
            <a:endParaRPr lang="en-US" sz="3200" u="sng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554008" y="6060605"/>
            <a:ext cx="1189498" cy="462931"/>
          </a:xfrm>
          <a:prstGeom prst="ellipse">
            <a:avLst/>
          </a:prstGeom>
          <a:solidFill>
            <a:srgbClr val="FF5B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ndara" pitchFamily="34" charset="0"/>
                <a:ea typeface="ＭＳ Ｐゴシック" pitchFamily="27" charset="-128"/>
                <a:cs typeface="ＭＳ Ｐゴシック" pitchFamily="27" charset="-128"/>
              </a:rPr>
              <a:t>Target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pitchFamily="34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7022" y="3261288"/>
            <a:ext cx="16514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ndara" pitchFamily="34" charset="0"/>
              </a:rPr>
              <a:t>Target Hologram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56391" y="1524000"/>
            <a:ext cx="16385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ndara" pitchFamily="34" charset="0"/>
              </a:rPr>
              <a:t>Target Response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01298" y="1524000"/>
            <a:ext cx="20313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ndara" pitchFamily="34" charset="0"/>
              </a:rPr>
              <a:t>Non-target Response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4734FB50-7C58-4DEE-8237-9241953A469D}" type="slidenum">
              <a:rPr lang="en-US" smtClean="0">
                <a:solidFill>
                  <a:srgbClr val="000000"/>
                </a:solidFill>
                <a:latin typeface="Candara" pitchFamily="34" charset="0"/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3019" y="3059848"/>
            <a:ext cx="142058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800" dirty="0" smtClean="0">
                <a:solidFill>
                  <a:schemeClr val="bg1"/>
                </a:solidFill>
                <a:latin typeface="Candara" pitchFamily="34" charset="0"/>
              </a:rPr>
              <a:t>DSD </a:t>
            </a:r>
          </a:p>
          <a:p>
            <a:pPr algn="r">
              <a:lnSpc>
                <a:spcPts val="15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230.7±11.7mV</a:t>
            </a:r>
            <a:endParaRPr lang="en-US" sz="16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81801" y="3102294"/>
            <a:ext cx="1433405" cy="479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800" dirty="0" smtClean="0">
                <a:solidFill>
                  <a:schemeClr val="bg1"/>
                </a:solidFill>
                <a:latin typeface="Candara" pitchFamily="34" charset="0"/>
              </a:rPr>
              <a:t>DSD </a:t>
            </a:r>
          </a:p>
          <a:p>
            <a:pPr algn="r">
              <a:lnSpc>
                <a:spcPts val="15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472.9±11.5mV</a:t>
            </a:r>
            <a:endParaRPr lang="en-US" sz="16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1026" name="Picture 2" descr="C:\prasanna\research\m\holocam\hologram\plus4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03" y="2985735"/>
            <a:ext cx="552785" cy="55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asanna\research\m\holocam\hologram\plus4_rot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25" y="3019044"/>
            <a:ext cx="519375" cy="51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7" charset="0"/>
            <a:ea typeface="ＭＳ Ｐゴシック" pitchFamily="27" charset="-128"/>
            <a:cs typeface="ＭＳ Ｐゴシック" pitchFamily="2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7" charset="0"/>
            <a:ea typeface="ＭＳ Ｐゴシック" pitchFamily="27" charset="-128"/>
            <a:cs typeface="ＭＳ Ｐゴシック" pitchFamily="2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reeze">
    <a:dk1>
      <a:sysClr val="windowText" lastClr="000000"/>
    </a:dk1>
    <a:lt1>
      <a:sysClr val="window" lastClr="FFFFFF"/>
    </a:lt1>
    <a:dk2>
      <a:srgbClr val="09213B"/>
    </a:dk2>
    <a:lt2>
      <a:srgbClr val="D5EDF4"/>
    </a:lt2>
    <a:accent1>
      <a:srgbClr val="2C7C9F"/>
    </a:accent1>
    <a:accent2>
      <a:srgbClr val="244A58"/>
    </a:accent2>
    <a:accent3>
      <a:srgbClr val="E2751D"/>
    </a:accent3>
    <a:accent4>
      <a:srgbClr val="FFB400"/>
    </a:accent4>
    <a:accent5>
      <a:srgbClr val="7EB606"/>
    </a:accent5>
    <a:accent6>
      <a:srgbClr val="C00000"/>
    </a:accent6>
    <a:hlink>
      <a:srgbClr val="7030A0"/>
    </a:hlink>
    <a:folHlink>
      <a:srgbClr val="00B0F0"/>
    </a:folHlink>
  </a:clrScheme>
  <a:fontScheme name="BlueTahoma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25283</TotalTime>
  <Words>938</Words>
  <Application>Microsoft Office PowerPoint</Application>
  <PresentationFormat>On-screen Show (4:3)</PresentationFormat>
  <Paragraphs>234</Paragraphs>
  <Slides>13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Blank Presentation</vt:lpstr>
      <vt:lpstr>HoloCam: Low-power  wide-field incoherent  target detector</vt:lpstr>
      <vt:lpstr>Low-power target detection</vt:lpstr>
      <vt:lpstr>Low-power target detection:  Digital Processing</vt:lpstr>
      <vt:lpstr>Low-power target detection:  Optical Correlator</vt:lpstr>
      <vt:lpstr>HoloCam: Low-power target detector</vt:lpstr>
      <vt:lpstr>Target Hologram Design</vt:lpstr>
      <vt:lpstr>Distribution Sensitive Detector</vt:lpstr>
      <vt:lpstr>Target Detection: Wide Field of View</vt:lpstr>
      <vt:lpstr>Results: Single Element Optical Processing</vt:lpstr>
      <vt:lpstr>Results: Distribution Sensitive Detector</vt:lpstr>
      <vt:lpstr>QR Code Detection (simulation)</vt:lpstr>
      <vt:lpstr>Conclusion</vt:lpstr>
      <vt:lpstr>PowerPoint Presentation</vt:lpstr>
    </vt:vector>
  </TitlesOfParts>
  <Company>K 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K B</dc:creator>
  <cp:lastModifiedBy>prasanna</cp:lastModifiedBy>
  <cp:revision>1014</cp:revision>
  <cp:lastPrinted>2010-12-30T19:15:25Z</cp:lastPrinted>
  <dcterms:created xsi:type="dcterms:W3CDTF">2010-09-08T03:39:48Z</dcterms:created>
  <dcterms:modified xsi:type="dcterms:W3CDTF">2012-06-26T07:28:57Z</dcterms:modified>
</cp:coreProperties>
</file>