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5" r:id="rId2"/>
    <p:sldId id="275" r:id="rId3"/>
    <p:sldId id="307" r:id="rId4"/>
    <p:sldId id="280" r:id="rId5"/>
    <p:sldId id="278" r:id="rId6"/>
    <p:sldId id="283" r:id="rId7"/>
    <p:sldId id="286" r:id="rId8"/>
    <p:sldId id="277" r:id="rId9"/>
    <p:sldId id="262" r:id="rId10"/>
    <p:sldId id="261" r:id="rId11"/>
    <p:sldId id="289" r:id="rId12"/>
    <p:sldId id="290" r:id="rId13"/>
    <p:sldId id="263" r:id="rId14"/>
    <p:sldId id="293" r:id="rId15"/>
    <p:sldId id="292" r:id="rId16"/>
    <p:sldId id="295" r:id="rId17"/>
    <p:sldId id="298" r:id="rId18"/>
    <p:sldId id="299" r:id="rId19"/>
    <p:sldId id="301" r:id="rId20"/>
    <p:sldId id="294" r:id="rId21"/>
    <p:sldId id="264" r:id="rId22"/>
    <p:sldId id="302" r:id="rId23"/>
    <p:sldId id="30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1210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4C1366-6F96-4B9E-854C-AFABB6EEDF4D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EA50A-A7B4-4B43-A4A2-8147E6878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43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Better pic?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EA50A-A7B4-4B43-A4A2-8147E6878C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7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FF076-7623-49A7-A6FD-C188B73170CF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7F0F6-CA8A-4307-8329-9E74E27EAD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FF076-7623-49A7-A6FD-C188B73170CF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7F0F6-CA8A-4307-8329-9E74E27EAD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FF076-7623-49A7-A6FD-C188B73170CF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7F0F6-CA8A-4307-8329-9E74E27EAD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FF076-7623-49A7-A6FD-C188B73170CF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7F0F6-CA8A-4307-8329-9E74E27EAD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FF076-7623-49A7-A6FD-C188B73170CF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7F0F6-CA8A-4307-8329-9E74E27EAD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FF076-7623-49A7-A6FD-C188B73170CF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7F0F6-CA8A-4307-8329-9E74E27EAD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FF076-7623-49A7-A6FD-C188B73170CF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7F0F6-CA8A-4307-8329-9E74E27EAD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FF076-7623-49A7-A6FD-C188B73170CF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7F0F6-CA8A-4307-8329-9E74E27EAD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FF076-7623-49A7-A6FD-C188B73170CF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7F0F6-CA8A-4307-8329-9E74E27EAD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FF076-7623-49A7-A6FD-C188B73170CF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7F0F6-CA8A-4307-8329-9E74E27EAD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FF076-7623-49A7-A6FD-C188B73170CF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7F0F6-CA8A-4307-8329-9E74E27EAD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FF076-7623-49A7-A6FD-C188B73170CF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7F0F6-CA8A-4307-8329-9E74E27EADD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3124199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A </a:t>
            </a:r>
            <a:br>
              <a:rPr lang="en-US" sz="7200" dirty="0"/>
            </a:br>
            <a:r>
              <a:rPr lang="en-US" sz="7200" i="1" dirty="0">
                <a:solidFill>
                  <a:srgbClr val="0070C0"/>
                </a:solidFill>
              </a:rPr>
              <a:t>COSI</a:t>
            </a:r>
            <a:r>
              <a:rPr lang="en-US" sz="7200" dirty="0"/>
              <a:t> </a:t>
            </a:r>
            <a:br>
              <a:rPr lang="en-US" sz="7200" dirty="0"/>
            </a:br>
            <a:r>
              <a:rPr lang="en-US" sz="7200" dirty="0">
                <a:solidFill>
                  <a:schemeClr val="bg1"/>
                </a:solidFill>
              </a:rPr>
              <a:t>Career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6248400"/>
            <a:ext cx="6400800" cy="175260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Prasanna Pavani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Caltech</a:t>
            </a:r>
          </a:p>
        </p:txBody>
      </p:sp>
      <p:pic>
        <p:nvPicPr>
          <p:cNvPr id="23558" name="Picture 6" descr="http://7thspace.com/story_images/2886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361" y="2474273"/>
            <a:ext cx="3291838" cy="339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upload.wikimedia.org/wikipedia/commons/b/be/CrawlingCelegan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362" y="2474273"/>
            <a:ext cx="3291838" cy="7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71959" y="5845314"/>
            <a:ext cx="5048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err="1">
                <a:solidFill>
                  <a:schemeClr val="bg1"/>
                </a:solidFill>
              </a:rPr>
              <a:t>Optofluidic</a:t>
            </a:r>
            <a:r>
              <a:rPr lang="en-US" sz="4000" i="1" dirty="0">
                <a:solidFill>
                  <a:schemeClr val="bg1"/>
                </a:solidFill>
              </a:rPr>
              <a:t> microscope</a:t>
            </a:r>
          </a:p>
        </p:txBody>
      </p:sp>
      <p:pic>
        <p:nvPicPr>
          <p:cNvPr id="23562" name="Picture 10" descr="http://www.nibib.nih.gov/nibib/image/Eadvances/Apr09/Yang%20group%20sho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50304"/>
            <a:ext cx="3429000" cy="532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712" y="6320135"/>
            <a:ext cx="1694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US Patent 20110205339</a:t>
            </a:r>
          </a:p>
          <a:p>
            <a:r>
              <a:rPr lang="en-US" sz="1200" dirty="0">
                <a:solidFill>
                  <a:schemeClr val="bg1"/>
                </a:solidFill>
              </a:rPr>
              <a:t>US Patent 20110205352</a:t>
            </a:r>
          </a:p>
        </p:txBody>
      </p:sp>
      <p:pic>
        <p:nvPicPr>
          <p:cNvPr id="25602" name="Picture 2" descr="http://prashub.com/prasanna/images/3D_OF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75" y="2057400"/>
            <a:ext cx="4821347" cy="286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prashub.com/prasanna/images/H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57400"/>
            <a:ext cx="3886200" cy="286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Postdoc, Caltech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8542" y="5486400"/>
            <a:ext cx="7525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Portable 3D, WF, EDOF, HR microscopes</a:t>
            </a:r>
          </a:p>
        </p:txBody>
      </p:sp>
    </p:spTree>
    <p:extLst>
      <p:ext uri="{BB962C8B-B14F-4D97-AF65-F5344CB8AC3E}">
        <p14:creationId xmlns:p14="http://schemas.microsoft.com/office/powerpoint/2010/main" val="3822834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53" y="1403138"/>
            <a:ext cx="7314547" cy="408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10200" y="5486400"/>
            <a:ext cx="31242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http://www.someecards.com/graduation-cards/i-admire-your-relentless-drive</a:t>
            </a:r>
          </a:p>
        </p:txBody>
      </p:sp>
    </p:spTree>
    <p:extLst>
      <p:ext uri="{BB962C8B-B14F-4D97-AF65-F5344CB8AC3E}">
        <p14:creationId xmlns:p14="http://schemas.microsoft.com/office/powerpoint/2010/main" val="2031231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KLA-Tencor Corporation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5996" y="6019800"/>
            <a:ext cx="6821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</a:rPr>
              <a:t>Semiconductor wafer inspection</a:t>
            </a:r>
          </a:p>
        </p:txBody>
      </p:sp>
      <p:pic>
        <p:nvPicPr>
          <p:cNvPr id="24582" name="Picture 6" descr="http://semimd.com/wp-content/uploads/2011/08/KT_eDR4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5410200" cy="429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81600" y="5888995"/>
            <a:ext cx="22860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http://semimd.com/wp-content/uploads/2011/08/KT_eDR470.jpg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Research Scientist, KLA-Tencor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86132" y="5135940"/>
            <a:ext cx="32816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</a:rPr>
              <a:t>Find 20nm defects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on 200mm wafers 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in 60 seconds</a:t>
            </a:r>
          </a:p>
        </p:txBody>
      </p:sp>
      <p:pic>
        <p:nvPicPr>
          <p:cNvPr id="27650" name="Picture 2" descr="http://www.micromagazine.com/archive/01/01/0101m3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839308"/>
            <a:ext cx="4277006" cy="411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0" y="595003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http://www.micromagazine.com/archive/01/01/williams.html</a:t>
            </a:r>
          </a:p>
        </p:txBody>
      </p:sp>
    </p:spTree>
    <p:extLst>
      <p:ext uri="{BB962C8B-B14F-4D97-AF65-F5344CB8AC3E}">
        <p14:creationId xmlns:p14="http://schemas.microsoft.com/office/powerpoint/2010/main" val="2079125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Ricoh</a:t>
            </a:r>
          </a:p>
        </p:txBody>
      </p:sp>
      <p:pic>
        <p:nvPicPr>
          <p:cNvPr id="27652" name="Picture 4" descr="http://www.ricoh-ap.com/products/cat34/img/pid6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23859" r="3478" b="31149"/>
          <a:stretch/>
        </p:blipFill>
        <p:spPr bwMode="auto">
          <a:xfrm>
            <a:off x="394855" y="1981200"/>
            <a:ext cx="852054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47210" y="6019800"/>
            <a:ext cx="41672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</a:rPr>
              <a:t>Production Printers</a:t>
            </a:r>
          </a:p>
        </p:txBody>
      </p:sp>
    </p:spTree>
    <p:extLst>
      <p:ext uri="{BB962C8B-B14F-4D97-AF65-F5344CB8AC3E}">
        <p14:creationId xmlns:p14="http://schemas.microsoft.com/office/powerpoint/2010/main" val="3655967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http://www.transcribe.co.uk/product-images/master/ricoh-mp-c35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36454"/>
            <a:ext cx="5257800" cy="43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19600" y="6019800"/>
            <a:ext cx="4729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</a:rPr>
              <a:t>Multifunction Printers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Ricoh</a:t>
            </a:r>
          </a:p>
        </p:txBody>
      </p:sp>
    </p:spTree>
    <p:extLst>
      <p:ext uri="{BB962C8B-B14F-4D97-AF65-F5344CB8AC3E}">
        <p14:creationId xmlns:p14="http://schemas.microsoft.com/office/powerpoint/2010/main" val="3753758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0" y="6019800"/>
            <a:ext cx="2275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</a:rPr>
              <a:t>Projectors</a:t>
            </a:r>
          </a:p>
        </p:txBody>
      </p:sp>
      <p:pic>
        <p:nvPicPr>
          <p:cNvPr id="32770" name="Picture 2" descr="http://www.pacificmediaassociates.com/wp-content/uploads/2011/09/Ricoh_pjx31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38400"/>
            <a:ext cx="5951527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Ricoh</a:t>
            </a:r>
          </a:p>
        </p:txBody>
      </p:sp>
    </p:spTree>
    <p:extLst>
      <p:ext uri="{BB962C8B-B14F-4D97-AF65-F5344CB8AC3E}">
        <p14:creationId xmlns:p14="http://schemas.microsoft.com/office/powerpoint/2010/main" val="892162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0" y="6019800"/>
            <a:ext cx="2008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</a:rPr>
              <a:t>Cameras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Ricoh</a:t>
            </a:r>
          </a:p>
        </p:txBody>
      </p:sp>
      <p:pic>
        <p:nvPicPr>
          <p:cNvPr id="33794" name="Picture 2" descr="http://www.gadgetreview.com/wp-content/uploads/2009/11/Ricoh-GXR-Camera-600x4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663" y="1905000"/>
            <a:ext cx="4975412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24600" y="6019800"/>
            <a:ext cx="2558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</a:rPr>
              <a:t>E Ink Tablet</a:t>
            </a:r>
          </a:p>
        </p:txBody>
      </p:sp>
      <p:pic>
        <p:nvPicPr>
          <p:cNvPr id="6" name="Picture 2" descr="http://www.letsgodigital.org/images/artikelen/45/ricoh-equi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341750" cy="372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269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ecee.colorado.edu/prospective/grad/pictures/Piestun_C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8" t="5364"/>
          <a:stretch/>
        </p:blipFill>
        <p:spPr bwMode="auto">
          <a:xfrm>
            <a:off x="-283218" y="0"/>
            <a:ext cx="95796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6096000"/>
            <a:ext cx="6027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</a:rPr>
              <a:t>PhD, Colorado (2005 - 2009)</a:t>
            </a:r>
          </a:p>
        </p:txBody>
      </p:sp>
    </p:spTree>
    <p:extLst>
      <p:ext uri="{BB962C8B-B14F-4D97-AF65-F5344CB8AC3E}">
        <p14:creationId xmlns:p14="http://schemas.microsoft.com/office/powerpoint/2010/main" val="1006044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prasanna\Desktop\RII Te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0"/>
            <a:ext cx="115827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Ricoh Innovations</a:t>
            </a:r>
          </a:p>
        </p:txBody>
      </p:sp>
    </p:spTree>
    <p:extLst>
      <p:ext uri="{BB962C8B-B14F-4D97-AF65-F5344CB8AC3E}">
        <p14:creationId xmlns:p14="http://schemas.microsoft.com/office/powerpoint/2010/main" val="2180045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8914" name="Picture 2" descr="C:\prasanna\others\pic\1_31_2012_iphone\IMG_00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1" b="-1"/>
          <a:stretch/>
        </p:blipFill>
        <p:spPr bwMode="auto">
          <a:xfrm>
            <a:off x="-1" y="-76200"/>
            <a:ext cx="9223315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00" y="533400"/>
            <a:ext cx="6019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Computational Optics </a:t>
            </a:r>
          </a:p>
          <a:p>
            <a:pPr algn="ctr"/>
            <a:r>
              <a:rPr lang="en-US" sz="3600" b="1" dirty="0"/>
              <a:t>&amp; </a:t>
            </a:r>
            <a:br>
              <a:rPr lang="en-US" sz="3600" b="1" dirty="0"/>
            </a:br>
            <a:r>
              <a:rPr lang="en-US" sz="3600" b="1" dirty="0"/>
              <a:t>       Visual Processing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Advisory Research Scientist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Ricoh Innovations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1628" y="2667000"/>
            <a:ext cx="4040372" cy="2622920"/>
          </a:xfrm>
          <a:prstGeom prst="rect">
            <a:avLst/>
          </a:prstGeom>
          <a:pattFill prst="lgGrid">
            <a:fgClr>
              <a:schemeClr val="bg1">
                <a:lumMod val="65000"/>
              </a:schemeClr>
            </a:fgClr>
            <a:bgClr>
              <a:schemeClr val="tx1"/>
            </a:bgClr>
          </a:pattFill>
          <a:scene3d>
            <a:camera prst="isometricLeftDown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39872" y="3055581"/>
            <a:ext cx="4040372" cy="262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isometricLeftDown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</a:rPr>
              <a:t>`</a:t>
            </a:r>
          </a:p>
        </p:txBody>
      </p:sp>
      <p:sp>
        <p:nvSpPr>
          <p:cNvPr id="24" name="TextBox 23"/>
          <p:cNvSpPr txBox="1"/>
          <p:nvPr/>
        </p:nvSpPr>
        <p:spPr>
          <a:xfrm rot="1701035">
            <a:off x="2074866" y="3246461"/>
            <a:ext cx="1850186" cy="461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ea typeface="ＭＳ Ｐゴシック" pitchFamily="-110" charset="-128"/>
              </a:rPr>
              <a:t>CMOS sensor</a:t>
            </a:r>
          </a:p>
        </p:txBody>
      </p:sp>
      <p:sp>
        <p:nvSpPr>
          <p:cNvPr id="25" name="TextBox 24"/>
          <p:cNvSpPr txBox="1"/>
          <p:nvPr/>
        </p:nvSpPr>
        <p:spPr>
          <a:xfrm rot="1693642">
            <a:off x="1309024" y="4176218"/>
            <a:ext cx="114983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>
                    <a:lumMod val="65000"/>
                    <a:lumOff val="35000"/>
                  </a:srgbClr>
                </a:solidFill>
                <a:ea typeface="ＭＳ Ｐゴシック" pitchFamily="-110" charset="-128"/>
              </a:rPr>
              <a:t>Optics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342900" y="3248693"/>
            <a:ext cx="3200400" cy="2331485"/>
            <a:chOff x="6172200" y="3246277"/>
            <a:chExt cx="2133600" cy="1554323"/>
          </a:xfrm>
        </p:grpSpPr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6172200" y="3246277"/>
              <a:ext cx="1265274" cy="112202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457200" dir="780000">
                <a:prstClr val="black"/>
              </a:innerShdw>
            </a:effectLst>
            <a:scene3d>
              <a:camera prst="isometricLeftDown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0000">
                      <a:lumMod val="65000"/>
                      <a:lumOff val="35000"/>
                    </a:srgbClr>
                  </a:solidFill>
                </a:rPr>
                <a:t>Lens</a:t>
              </a:r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7040526" y="3678573"/>
              <a:ext cx="1265274" cy="112202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innerShdw blurRad="457200" dir="780000">
                <a:prstClr val="black"/>
              </a:innerShdw>
            </a:effectLst>
            <a:scene3d>
              <a:camera prst="isometricLeftDown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0000">
                      <a:lumMod val="65000"/>
                      <a:lumOff val="35000"/>
                    </a:srgbClr>
                  </a:solidFill>
                </a:rPr>
                <a:t>Lens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154264" y="6400800"/>
            <a:ext cx="17507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COSI, JTuD4 (2011)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523489" y="2286000"/>
            <a:ext cx="4040372" cy="2622920"/>
          </a:xfrm>
          <a:prstGeom prst="rect">
            <a:avLst/>
          </a:prstGeom>
          <a:pattFill prst="lgGrid">
            <a:fgClr>
              <a:schemeClr val="bg1">
                <a:lumMod val="65000"/>
              </a:schemeClr>
            </a:fgClr>
            <a:bgClr>
              <a:schemeClr val="tx1"/>
            </a:bgClr>
          </a:pattFill>
          <a:scene3d>
            <a:camera prst="isometricLeftDown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76550"/>
            <a:ext cx="4090463" cy="2543743"/>
          </a:xfrm>
          <a:prstGeom prst="rect">
            <a:avLst/>
          </a:prstGeom>
          <a:noFill/>
          <a:ln>
            <a:noFill/>
          </a:ln>
          <a:effectLst/>
          <a:scene3d>
            <a:camera prst="isometricLeft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52"/>
          <p:cNvSpPr txBox="1"/>
          <p:nvPr/>
        </p:nvSpPr>
        <p:spPr>
          <a:xfrm rot="1701035">
            <a:off x="6111936" y="2907105"/>
            <a:ext cx="1850186" cy="461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ea typeface="ＭＳ Ｐゴシック" pitchFamily="-110" charset="-128"/>
              </a:rPr>
              <a:t>CMOS sensor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159199" y="6096000"/>
            <a:ext cx="5061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</a:rPr>
              <a:t>Multi-aperture Imagers</a:t>
            </a:r>
          </a:p>
        </p:txBody>
      </p:sp>
    </p:spTree>
    <p:extLst>
      <p:ext uri="{BB962C8B-B14F-4D97-AF65-F5344CB8AC3E}">
        <p14:creationId xmlns:p14="http://schemas.microsoft.com/office/powerpoint/2010/main" val="2378854810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3124199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A </a:t>
            </a:r>
            <a:br>
              <a:rPr lang="en-US" sz="7200" dirty="0"/>
            </a:br>
            <a:r>
              <a:rPr lang="en-US" sz="7200" i="1" dirty="0">
                <a:solidFill>
                  <a:srgbClr val="0070C0"/>
                </a:solidFill>
              </a:rPr>
              <a:t>COSI</a:t>
            </a:r>
            <a:r>
              <a:rPr lang="en-US" sz="7200" dirty="0"/>
              <a:t> </a:t>
            </a:r>
            <a:br>
              <a:rPr lang="en-US" sz="7200" dirty="0"/>
            </a:br>
            <a:r>
              <a:rPr lang="en-US" sz="7200" dirty="0">
                <a:solidFill>
                  <a:schemeClr val="bg1"/>
                </a:solidFill>
              </a:rPr>
              <a:t>Career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6248400"/>
            <a:ext cx="6400800" cy="175260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Prasanna Pavani</a:t>
            </a:r>
          </a:p>
        </p:txBody>
      </p:sp>
    </p:spTree>
    <p:extLst>
      <p:ext uri="{BB962C8B-B14F-4D97-AF65-F5344CB8AC3E}">
        <p14:creationId xmlns:p14="http://schemas.microsoft.com/office/powerpoint/2010/main" val="1922630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8" descr="bf"/>
          <p:cNvPicPr>
            <a:picLocks noChangeAspect="1" noChangeArrowheads="1"/>
          </p:cNvPicPr>
          <p:nvPr/>
        </p:nvPicPr>
        <p:blipFill>
          <a:blip r:embed="rId2">
            <a:lum bright="36000" contrast="-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820"/>
            <a:ext cx="4191000" cy="373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900" y="1523820"/>
            <a:ext cx="4022857" cy="373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91144" y="5943600"/>
            <a:ext cx="4876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</a:rPr>
              <a:t>Imaged phase objects!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6504801"/>
            <a:ext cx="2072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Applied Optics  47, 15 (2008)</a:t>
            </a:r>
          </a:p>
        </p:txBody>
      </p:sp>
      <p:pic>
        <p:nvPicPr>
          <p:cNvPr id="10" name="Picture 6" descr="expt_d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399" y="1524000"/>
            <a:ext cx="4074357" cy="373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40777" y="924580"/>
            <a:ext cx="2966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Transparent Object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02462" y="990600"/>
            <a:ext cx="356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Structured Illumination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224" y="1523999"/>
            <a:ext cx="4063532" cy="373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24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or_calib_st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4" y="1893887"/>
            <a:ext cx="3739753" cy="373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lor_calib_ro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95" y="1909762"/>
            <a:ext cx="3860305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 noChangeAspect="1"/>
          </p:cNvGrpSpPr>
          <p:nvPr/>
        </p:nvGrpSpPr>
        <p:grpSpPr bwMode="auto">
          <a:xfrm>
            <a:off x="626425" y="1829751"/>
            <a:ext cx="3819070" cy="3809049"/>
            <a:chOff x="2496" y="864"/>
            <a:chExt cx="1520" cy="1520"/>
          </a:xfrm>
        </p:grpSpPr>
        <p:pic>
          <p:nvPicPr>
            <p:cNvPr id="7" name="Picture 6" descr="color_st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864"/>
              <a:ext cx="1520" cy="1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3711" y="2081"/>
              <a:ext cx="283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 dirty="0">
                  <a:solidFill>
                    <a:schemeClr val="bg1"/>
                  </a:solidFill>
                  <a:cs typeface="Arial" charset="0"/>
                </a:rPr>
                <a:t>1</a:t>
              </a:r>
              <a:r>
                <a:rPr lang="en-US" sz="2400" dirty="0">
                  <a:solidFill>
                    <a:schemeClr val="bg1"/>
                  </a:solidFill>
                  <a:cs typeface="Arial" charset="0"/>
                  <a:sym typeface="Symbol" pitchFamily="18" charset="2"/>
                </a:rPr>
                <a:t>m</a:t>
              </a:r>
            </a:p>
          </p:txBody>
        </p:sp>
      </p:grpSp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4851894" y="1909762"/>
            <a:ext cx="3803026" cy="3670102"/>
            <a:chOff x="4086" y="886"/>
            <a:chExt cx="1514" cy="1514"/>
          </a:xfrm>
        </p:grpSpPr>
        <p:pic>
          <p:nvPicPr>
            <p:cNvPr id="10" name="Picture 9" descr="color_ro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6" y="886"/>
              <a:ext cx="1514" cy="1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5277" y="2103"/>
              <a:ext cx="283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 dirty="0">
                  <a:solidFill>
                    <a:schemeClr val="bg1"/>
                  </a:solidFill>
                  <a:cs typeface="Arial" charset="0"/>
                </a:rPr>
                <a:t>1</a:t>
              </a:r>
              <a:r>
                <a:rPr lang="en-US" sz="2400" dirty="0">
                  <a:solidFill>
                    <a:schemeClr val="bg1"/>
                  </a:solidFill>
                  <a:cs typeface="Arial" charset="0"/>
                  <a:sym typeface="Symbol" pitchFamily="18" charset="2"/>
                </a:rPr>
                <a:t>m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52216" y="1054238"/>
            <a:ext cx="2928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</a:rPr>
              <a:t>Standard PSF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6800" y="1076324"/>
            <a:ext cx="3626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</a:rPr>
              <a:t>Double-helix PSF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172200"/>
            <a:ext cx="2362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Opt. Exp. 16, 3484 (2008)</a:t>
            </a:r>
          </a:p>
          <a:p>
            <a:r>
              <a:rPr lang="en-US" sz="1200" dirty="0">
                <a:solidFill>
                  <a:schemeClr val="bg1"/>
                </a:solidFill>
              </a:rPr>
              <a:t>Opt. Exp. 16, 22048 (2008)</a:t>
            </a:r>
          </a:p>
          <a:p>
            <a:r>
              <a:rPr lang="en-US" sz="1200" dirty="0">
                <a:solidFill>
                  <a:schemeClr val="bg1"/>
                </a:solidFill>
              </a:rPr>
              <a:t>App. Phys. </a:t>
            </a:r>
            <a:r>
              <a:rPr lang="en-US" sz="1200" dirty="0" err="1">
                <a:solidFill>
                  <a:schemeClr val="bg1"/>
                </a:solidFill>
              </a:rPr>
              <a:t>Lett</a:t>
            </a:r>
            <a:r>
              <a:rPr lang="en-US" sz="1200" dirty="0">
                <a:solidFill>
                  <a:schemeClr val="bg1"/>
                </a:solidFill>
              </a:rPr>
              <a:t>.  95, 021103 (2009)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91144" y="5943600"/>
            <a:ext cx="46925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</a:rPr>
              <a:t>3D Nano-localization!</a:t>
            </a:r>
          </a:p>
        </p:txBody>
      </p:sp>
    </p:spTree>
    <p:extLst>
      <p:ext uri="{BB962C8B-B14F-4D97-AF65-F5344CB8AC3E}">
        <p14:creationId xmlns:p14="http://schemas.microsoft.com/office/powerpoint/2010/main" val="386753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15813" r="52132" b="15772"/>
          <a:stretch/>
        </p:blipFill>
        <p:spPr bwMode="auto">
          <a:xfrm>
            <a:off x="1828800" y="381000"/>
            <a:ext cx="5334000" cy="539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429000" y="5943600"/>
            <a:ext cx="5720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</a:rPr>
              <a:t>Detected single molecules!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6324600" y="4767077"/>
            <a:ext cx="710869" cy="41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chemeClr val="bg1"/>
                </a:solidFill>
                <a:cs typeface="Arial" charset="0"/>
              </a:rPr>
              <a:t>1</a:t>
            </a:r>
            <a:r>
              <a:rPr lang="en-US" sz="2400" dirty="0">
                <a:solidFill>
                  <a:schemeClr val="bg1"/>
                </a:solidFill>
                <a:cs typeface="Arial" charset="0"/>
                <a:sym typeface="Symbol" pitchFamily="18" charset="2"/>
              </a:rPr>
              <a:t>m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200" y="6504801"/>
            <a:ext cx="162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PNAS 106, 2995 (2009)</a:t>
            </a:r>
          </a:p>
        </p:txBody>
      </p:sp>
    </p:spTree>
    <p:extLst>
      <p:ext uri="{BB962C8B-B14F-4D97-AF65-F5344CB8AC3E}">
        <p14:creationId xmlns:p14="http://schemas.microsoft.com/office/powerpoint/2010/main" val="2160722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1292"/>
          <a:stretch/>
        </p:blipFill>
        <p:spPr bwMode="auto">
          <a:xfrm>
            <a:off x="2159552" y="418084"/>
            <a:ext cx="4546048" cy="5373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 rot="21208308">
            <a:off x="4744468" y="1916439"/>
            <a:ext cx="8258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bg1"/>
                </a:solidFill>
                <a:cs typeface="Arial" charset="0"/>
              </a:rPr>
              <a:t>20nm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20832" y="6096000"/>
            <a:ext cx="5546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</a:rPr>
              <a:t>Broke 3D diffraction limit!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9800" y="2286000"/>
            <a:ext cx="1041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Photons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6504801"/>
            <a:ext cx="162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PNAS 106, 2995 (2009)</a:t>
            </a:r>
          </a:p>
        </p:txBody>
      </p:sp>
    </p:spTree>
    <p:extLst>
      <p:ext uri="{BB962C8B-B14F-4D97-AF65-F5344CB8AC3E}">
        <p14:creationId xmlns:p14="http://schemas.microsoft.com/office/powerpoint/2010/main" val="2652737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efense_tal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7544118" cy="567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90800" y="6096000"/>
            <a:ext cx="6550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</a:rPr>
              <a:t>Super-resolved biological cells!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" y="6477000"/>
            <a:ext cx="18542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Opt. Exp. 22, 19644 (2009)</a:t>
            </a:r>
          </a:p>
        </p:txBody>
      </p:sp>
    </p:spTree>
    <p:extLst>
      <p:ext uri="{BB962C8B-B14F-4D97-AF65-F5344CB8AC3E}">
        <p14:creationId xmlns:p14="http://schemas.microsoft.com/office/powerpoint/2010/main" val="3973466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eces.colorado.edu/~pavani/After_defense_pi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" y="500679"/>
            <a:ext cx="9138467" cy="521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11787" y="5845314"/>
            <a:ext cx="3632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</a:rPr>
              <a:t>PhD defense day</a:t>
            </a:r>
          </a:p>
        </p:txBody>
      </p:sp>
    </p:spTree>
    <p:extLst>
      <p:ext uri="{BB962C8B-B14F-4D97-AF65-F5344CB8AC3E}">
        <p14:creationId xmlns:p14="http://schemas.microsoft.com/office/powerpoint/2010/main" val="2319206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70656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PhD </a:t>
            </a:r>
            <a:r>
              <a:rPr lang="en-US" u="sng" dirty="0">
                <a:solidFill>
                  <a:schemeClr val="bg1"/>
                </a:solidFill>
              </a:rPr>
              <a:t>isn't</a:t>
            </a:r>
            <a:r>
              <a:rPr lang="en-US" dirty="0">
                <a:solidFill>
                  <a:schemeClr val="bg1"/>
                </a:solidFill>
              </a:rPr>
              <a:t> just about </a:t>
            </a:r>
            <a:r>
              <a:rPr lang="en-US" b="1" i="1" dirty="0">
                <a:solidFill>
                  <a:schemeClr val="bg1"/>
                </a:solidFill>
              </a:rPr>
              <a:t>THESIS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4648200" cy="45259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Courses</a:t>
            </a:r>
          </a:p>
          <a:p>
            <a:r>
              <a:rPr lang="en-US" sz="4000" dirty="0">
                <a:solidFill>
                  <a:schemeClr val="bg1"/>
                </a:solidFill>
              </a:rPr>
              <a:t>Conferences</a:t>
            </a:r>
          </a:p>
          <a:p>
            <a:r>
              <a:rPr lang="en-US" sz="4000" dirty="0">
                <a:solidFill>
                  <a:schemeClr val="bg1"/>
                </a:solidFill>
              </a:rPr>
              <a:t>Collaborations</a:t>
            </a:r>
          </a:p>
          <a:p>
            <a:r>
              <a:rPr lang="en-US" sz="4000" dirty="0">
                <a:solidFill>
                  <a:schemeClr val="bg1"/>
                </a:solidFill>
              </a:rPr>
              <a:t>Internships</a:t>
            </a:r>
          </a:p>
          <a:p>
            <a:r>
              <a:rPr lang="en-US" sz="4000" dirty="0">
                <a:solidFill>
                  <a:schemeClr val="bg1"/>
                </a:solidFill>
              </a:rPr>
              <a:t>Seminars</a:t>
            </a:r>
          </a:p>
          <a:p>
            <a:r>
              <a:rPr lang="en-US" sz="4000" dirty="0">
                <a:solidFill>
                  <a:schemeClr val="bg1"/>
                </a:solidFill>
              </a:rPr>
              <a:t>Networking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2" descr="Career planning calls for making choice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3182441"/>
            <a:ext cx="3590925" cy="268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06738" y="2477869"/>
            <a:ext cx="3311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92D050"/>
                </a:solidFill>
              </a:rPr>
              <a:t>What after PhD?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1854</TotalTime>
  <Words>258</Words>
  <Application>Microsoft Office PowerPoint</Application>
  <PresentationFormat>On-screen Show (4:3)</PresentationFormat>
  <Paragraphs>74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ＭＳ Ｐゴシック</vt:lpstr>
      <vt:lpstr>Arial</vt:lpstr>
      <vt:lpstr>Calibri</vt:lpstr>
      <vt:lpstr>Symbol</vt:lpstr>
      <vt:lpstr>Office Theme</vt:lpstr>
      <vt:lpstr>A  COSI  Career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PhD isn't just about THESIS </vt:lpstr>
      <vt:lpstr>Caltech</vt:lpstr>
      <vt:lpstr>PowerPoint Presentation</vt:lpstr>
      <vt:lpstr>PowerPoint Presentation</vt:lpstr>
      <vt:lpstr>KLA-Tencor Corporation</vt:lpstr>
      <vt:lpstr>Research Scientist, KLA-Tencor</vt:lpstr>
      <vt:lpstr>Ricoh</vt:lpstr>
      <vt:lpstr>Ricoh</vt:lpstr>
      <vt:lpstr>Ricoh</vt:lpstr>
      <vt:lpstr>Ricoh</vt:lpstr>
      <vt:lpstr>PowerPoint Presentation</vt:lpstr>
      <vt:lpstr>Ricoh Innovations</vt:lpstr>
      <vt:lpstr>PowerPoint Presentation</vt:lpstr>
      <vt:lpstr>Advisory Research Scientist Ricoh Innovations</vt:lpstr>
      <vt:lpstr>A  COSI  Career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after COSI@CU</dc:title>
  <dc:creator>prasanna</dc:creator>
  <cp:lastModifiedBy>Prasanna Pavani</cp:lastModifiedBy>
  <cp:revision>103</cp:revision>
  <dcterms:created xsi:type="dcterms:W3CDTF">2012-03-22T06:27:36Z</dcterms:created>
  <dcterms:modified xsi:type="dcterms:W3CDTF">2018-09-26T22:17:25Z</dcterms:modified>
</cp:coreProperties>
</file>